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292" r:id="rId2"/>
    <p:sldId id="309" r:id="rId3"/>
    <p:sldId id="314" r:id="rId4"/>
    <p:sldId id="315" r:id="rId5"/>
    <p:sldId id="316" r:id="rId6"/>
    <p:sldId id="321" r:id="rId7"/>
    <p:sldId id="320" r:id="rId8"/>
    <p:sldId id="322" r:id="rId9"/>
    <p:sldId id="323" r:id="rId10"/>
    <p:sldId id="324" r:id="rId11"/>
    <p:sldId id="325" r:id="rId12"/>
    <p:sldId id="317" r:id="rId13"/>
    <p:sldId id="318" r:id="rId14"/>
    <p:sldId id="326" r:id="rId15"/>
    <p:sldId id="327" r:id="rId16"/>
    <p:sldId id="328" r:id="rId17"/>
    <p:sldId id="319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F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2" autoAdjust="0"/>
    <p:restoredTop sz="94658" autoAdjust="0"/>
  </p:normalViewPr>
  <p:slideViewPr>
    <p:cSldViewPr snapToGrid="0">
      <p:cViewPr varScale="1">
        <p:scale>
          <a:sx n="74" d="100"/>
          <a:sy n="74" d="100"/>
        </p:scale>
        <p:origin x="-8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66FDDCA3-5BD1-4370-B36E-017B78484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A75E8F68-E3E3-4ECC-9C27-1BF85D5846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E8F68-E3E3-4ECC-9C27-1BF85D5846E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1457" y="1678489"/>
            <a:ext cx="7716033" cy="1377608"/>
          </a:xfrm>
        </p:spPr>
        <p:txBody>
          <a:bodyPr anchor="t"/>
          <a:lstStyle>
            <a:lvl1pPr algn="ctr">
              <a:lnSpc>
                <a:spcPct val="110000"/>
              </a:lnSpc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  <a:br>
              <a:rPr lang="de-DE" dirty="0" smtClean="0"/>
            </a:b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688931" y="4672208"/>
            <a:ext cx="7753611" cy="1465545"/>
          </a:xfrm>
        </p:spPr>
        <p:txBody>
          <a:bodyPr tIns="4572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</a:p>
          <a:p>
            <a:r>
              <a:rPr lang="de-DE" dirty="0" smtClean="0"/>
              <a:t>Subtitle</a:t>
            </a:r>
            <a:endParaRPr lang="de-DE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304800" y="6078379"/>
            <a:ext cx="762000" cy="606849"/>
            <a:chOff x="304800" y="6078379"/>
            <a:chExt cx="762000" cy="606849"/>
          </a:xfrm>
        </p:grpSpPr>
        <p:sp>
          <p:nvSpPr>
            <p:cNvPr id="8" name="Text Box 53"/>
            <p:cNvSpPr txBox="1">
              <a:spLocks noChangeArrowheads="1"/>
            </p:cNvSpPr>
            <p:nvPr userDrawn="1"/>
          </p:nvSpPr>
          <p:spPr bwMode="auto">
            <a:xfrm>
              <a:off x="784350" y="6078379"/>
              <a:ext cx="2824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230274"/>
                  </a:solidFill>
                  <a:latin typeface="Times New Roman" pitchFamily="18" charset="0"/>
                </a:rPr>
                <a:t>®</a:t>
              </a:r>
            </a:p>
          </p:txBody>
        </p:sp>
        <p:pic>
          <p:nvPicPr>
            <p:cNvPr id="9" name="Picture 54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400040"/>
                </a:clrFrom>
                <a:clrTo>
                  <a:srgbClr val="40004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6141509"/>
              <a:ext cx="635000" cy="5437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10" name="Picture 19" descr="logo2007_2inW_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6765" y="387263"/>
            <a:ext cx="1339241" cy="51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1457" y="1678489"/>
            <a:ext cx="7716033" cy="1377608"/>
          </a:xfrm>
        </p:spPr>
        <p:txBody>
          <a:bodyPr anchor="t"/>
          <a:lstStyle>
            <a:lvl1pPr algn="ctr">
              <a:lnSpc>
                <a:spcPct val="110000"/>
              </a:lnSpc>
              <a:defRPr sz="4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  <a:br>
              <a:rPr lang="de-DE" dirty="0" smtClean="0"/>
            </a:b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688931" y="3908121"/>
            <a:ext cx="7753611" cy="1427967"/>
          </a:xfrm>
        </p:spPr>
        <p:txBody>
          <a:bodyPr tIns="4572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de-DE" dirty="0" smtClean="0"/>
              <a:t>Presentation</a:t>
            </a:r>
          </a:p>
          <a:p>
            <a:r>
              <a:rPr lang="de-DE" dirty="0" smtClean="0"/>
              <a:t>Subtitle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95275" y="1489075"/>
            <a:ext cx="8524875" cy="4448262"/>
          </a:xfrm>
        </p:spPr>
        <p:txBody>
          <a:bodyPr/>
          <a:lstStyle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/>
            </a:lvl5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4" name="Rectangle 49"/>
          <p:cNvSpPr>
            <a:spLocks noChangeArrowheads="1"/>
          </p:cNvSpPr>
          <p:nvPr userDrawn="1"/>
        </p:nvSpPr>
        <p:spPr bwMode="auto">
          <a:xfrm>
            <a:off x="1279525" y="6488112"/>
            <a:ext cx="65690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10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Infinite Campus,</a:t>
            </a:r>
            <a:r>
              <a:rPr lang="en-US" sz="1000" b="0" baseline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Inc. and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 </a:t>
            </a: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9" name="Rectangle 49"/>
          <p:cNvSpPr>
            <a:spLocks noChangeArrowheads="1"/>
          </p:cNvSpPr>
          <p:nvPr userDrawn="1"/>
        </p:nvSpPr>
        <p:spPr bwMode="auto">
          <a:xfrm>
            <a:off x="1279525" y="6488112"/>
            <a:ext cx="65690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10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Infinite Campus,</a:t>
            </a:r>
            <a:r>
              <a:rPr lang="en-US" sz="1000" b="0" baseline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Inc. and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 </a:t>
            </a: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020838" cy="727444"/>
          </a:xfrm>
        </p:spPr>
        <p:txBody>
          <a:bodyPr/>
          <a:lstStyle>
            <a:lvl1pPr>
              <a:defRPr sz="3200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57200" y="1184385"/>
            <a:ext cx="4040188" cy="639762"/>
          </a:xfrm>
        </p:spPr>
        <p:txBody>
          <a:bodyPr anchor="t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First Column Heading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7200" y="1824147"/>
            <a:ext cx="4040188" cy="417582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184385"/>
            <a:ext cx="4041775" cy="639762"/>
          </a:xfrm>
        </p:spPr>
        <p:txBody>
          <a:bodyPr anchor="t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Second Column Heading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824147"/>
            <a:ext cx="4041775" cy="41758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9" name="Rectangle 49"/>
          <p:cNvSpPr>
            <a:spLocks noChangeArrowheads="1"/>
          </p:cNvSpPr>
          <p:nvPr userDrawn="1"/>
        </p:nvSpPr>
        <p:spPr bwMode="auto">
          <a:xfrm>
            <a:off x="1279525" y="6488112"/>
            <a:ext cx="65690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10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Infinite Campus,</a:t>
            </a:r>
            <a:r>
              <a:rPr lang="en-US" sz="1000" b="0" baseline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Inc. and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 </a:t>
            </a: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5" name="Rectangle 49"/>
          <p:cNvSpPr>
            <a:spLocks noChangeArrowheads="1"/>
          </p:cNvSpPr>
          <p:nvPr userDrawn="1"/>
        </p:nvSpPr>
        <p:spPr bwMode="auto">
          <a:xfrm>
            <a:off x="1279525" y="6488112"/>
            <a:ext cx="65690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10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Infinite Campus,</a:t>
            </a:r>
            <a:r>
              <a:rPr lang="en-US" sz="1000" b="0" baseline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Inc. and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 </a:t>
            </a: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9"/>
          <p:cNvSpPr>
            <a:spLocks noChangeArrowheads="1"/>
          </p:cNvSpPr>
          <p:nvPr userDrawn="1"/>
        </p:nvSpPr>
        <p:spPr bwMode="auto">
          <a:xfrm>
            <a:off x="1279525" y="6488112"/>
            <a:ext cx="65690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10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Infinite Campus,</a:t>
            </a:r>
            <a:r>
              <a:rPr lang="en-US" sz="1000" b="0" baseline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Inc. and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 </a:t>
            </a: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ctr"/>
          <a:lstStyle>
            <a:lvl1pPr algn="ctr">
              <a:defRPr sz="2000" b="1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Picture Title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10" name="Rectangle 49"/>
          <p:cNvSpPr>
            <a:spLocks noChangeArrowheads="1"/>
          </p:cNvSpPr>
          <p:nvPr userDrawn="1"/>
        </p:nvSpPr>
        <p:spPr bwMode="auto">
          <a:xfrm>
            <a:off x="1279525" y="6488112"/>
            <a:ext cx="656907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10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Infinite Campus,</a:t>
            </a:r>
            <a:r>
              <a:rPr lang="en-US" sz="1000" b="0" baseline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Inc. and </a:t>
            </a:r>
            <a:r>
              <a:rPr lang="en-US" sz="10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 </a:t>
            </a:r>
            <a:r>
              <a:rPr lang="en-US" sz="10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277655"/>
            <a:ext cx="8524875" cy="460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336007"/>
            <a:ext cx="7127896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Title</a:t>
            </a:r>
          </a:p>
        </p:txBody>
      </p:sp>
      <p:pic>
        <p:nvPicPr>
          <p:cNvPr id="12" name="Picture 19" descr="logo2007_2inW_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66765" y="387263"/>
            <a:ext cx="1339241" cy="51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IC Corporate Logo Master.png"/>
          <p:cNvPicPr/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158" y="6053245"/>
            <a:ext cx="734698" cy="585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4" r:id="rId3"/>
    <p:sldLayoutId id="2147483672" r:id="rId4"/>
    <p:sldLayoutId id="2147483671" r:id="rId5"/>
    <p:sldLayoutId id="2147483670" r:id="rId6"/>
    <p:sldLayoutId id="2147483669" r:id="rId7"/>
    <p:sldLayoutId id="2147483667" r:id="rId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 lang="de-DE" sz="1600" dirty="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logo2007_2inW_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667000"/>
            <a:ext cx="5372100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2173" y="1524001"/>
            <a:ext cx="5137454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7" name="Rectangle 6"/>
          <p:cNvSpPr/>
          <p:nvPr/>
        </p:nvSpPr>
        <p:spPr bwMode="auto">
          <a:xfrm>
            <a:off x="7387389" y="228600"/>
            <a:ext cx="1588169" cy="733926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1"/>
            <a:ext cx="7543800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Detention Tracker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Now that Detention obligations have been assigned, the Detention Tracker allows for easy recording of amount of time served per student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3635" y="3101930"/>
            <a:ext cx="2772311" cy="309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1"/>
            <a:ext cx="75438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Detention Tracker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20" y="1388370"/>
            <a:ext cx="8087932" cy="209098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83346" y="3580325"/>
            <a:ext cx="4932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may be entered for an entire group of students or one student at a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Behavior Referral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Demonstration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Task Manager and Messenger must be enabled in the Campus.xml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195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Behavior Reports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Events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Resolutions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195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Behavior Reports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Behavior data can also be viewed via the Data Analysis tool</a:t>
            </a:r>
            <a:endParaRPr lang="en-US" sz="3200" dirty="0" smtClean="0">
              <a:latin typeface="Calibri" pitchFamily="34" charset="0"/>
            </a:endParaRP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0264" y="2910560"/>
            <a:ext cx="6628729" cy="310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Behavior </a:t>
            </a: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Reports</a:t>
            </a: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3232" y="1816258"/>
            <a:ext cx="5421043" cy="39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102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Behavior Reports</a:t>
            </a:r>
          </a:p>
          <a:p>
            <a:pPr marL="457200" indent="-457200"/>
            <a:r>
              <a:rPr lang="en-US" sz="3200" dirty="0" smtClean="0">
                <a:latin typeface="Calibri" pitchFamily="34" charset="0"/>
              </a:rPr>
              <a:t>	Or via Tableau</a:t>
            </a:r>
            <a:endParaRPr lang="en-US" sz="3200" dirty="0" smtClean="0">
              <a:latin typeface="Calibri" pitchFamily="34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2340" y="2054717"/>
            <a:ext cx="6402410" cy="432376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graphicFrame>
        <p:nvGraphicFramePr>
          <p:cNvPr id="1028" name="Object 3"/>
          <p:cNvGraphicFramePr>
            <a:graphicFrameLocks noChangeAspect="1"/>
          </p:cNvGraphicFramePr>
          <p:nvPr/>
        </p:nvGraphicFramePr>
        <p:xfrm>
          <a:off x="3352800" y="1338263"/>
          <a:ext cx="2590800" cy="4224337"/>
        </p:xfrm>
        <a:graphic>
          <a:graphicData uri="http://schemas.openxmlformats.org/presentationml/2006/ole">
            <p:oleObj spid="_x0000_s19458" name="Clip" r:id="rId4" imgW="2478240" imgH="4461120" progId="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3352800" y="1338263"/>
          <a:ext cx="2590800" cy="4224337"/>
        </p:xfrm>
        <a:graphic>
          <a:graphicData uri="http://schemas.openxmlformats.org/presentationml/2006/ole">
            <p:oleObj spid="_x0000_s19459" name="Clip" r:id="rId5" imgW="2478240" imgH="4461120" progId="">
              <p:embed/>
            </p:oleObj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543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Behavior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latin typeface="Calibri" pitchFamily="34" charset="0"/>
              </a:rPr>
              <a:t>Gene Denny, CCA</a:t>
            </a:r>
          </a:p>
          <a:p>
            <a:pPr algn="ctr"/>
            <a:r>
              <a:rPr lang="en-US" sz="3600" dirty="0" smtClean="0">
                <a:latin typeface="Calibri" pitchFamily="34" charset="0"/>
              </a:rPr>
              <a:t>Education Training Supervisor, CIC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Agenda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Components of the Behavior Tab</a:t>
            </a:r>
          </a:p>
          <a:p>
            <a:pPr marL="914400" indent="-457200"/>
            <a:r>
              <a:rPr lang="en-US" sz="2400" dirty="0" smtClean="0">
                <a:latin typeface="Calibri" pitchFamily="34" charset="0"/>
              </a:rPr>
              <a:t>	- Event </a:t>
            </a:r>
          </a:p>
          <a:p>
            <a:pPr marL="914400" indent="-457200"/>
            <a:r>
              <a:rPr lang="en-US" sz="2400" dirty="0" smtClean="0">
                <a:latin typeface="Calibri" pitchFamily="34" charset="0"/>
              </a:rPr>
              <a:t>	- Role</a:t>
            </a:r>
          </a:p>
          <a:p>
            <a:pPr marL="914400" indent="-457200"/>
            <a:r>
              <a:rPr lang="en-US" sz="2400" dirty="0" smtClean="0">
                <a:latin typeface="Calibri" pitchFamily="34" charset="0"/>
              </a:rPr>
              <a:t>	- Resolution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Creating new Events / Resolutions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Behavior Referral Process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Behavior 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293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Behavior Tab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Events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Drop list controlled by the district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Time / Date stamp editable</a:t>
            </a:r>
          </a:p>
          <a:p>
            <a:pPr lvl="2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Role</a:t>
            </a:r>
          </a:p>
          <a:p>
            <a:pPr marL="1143000" lvl="3" indent="-228600"/>
            <a:r>
              <a:rPr lang="en-US" sz="2400" dirty="0" smtClean="0">
                <a:latin typeface="Calibri" pitchFamily="34" charset="0"/>
              </a:rPr>
              <a:t>- 	Pre-defined by Campus and may NOT be edited.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629400"/>
            <a:ext cx="198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ILICUG Conference Nov 15, 2011</a:t>
            </a:r>
          </a:p>
          <a:p>
            <a:endParaRPr lang="en-US" sz="10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324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Behavior Tab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Resolution</a:t>
            </a:r>
          </a:p>
          <a:p>
            <a:pPr marL="9144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Drop list controlled by district</a:t>
            </a:r>
          </a:p>
          <a:p>
            <a:pPr marL="9144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Multiple resolutions may be attached to an individual</a:t>
            </a:r>
          </a:p>
          <a:p>
            <a:pPr marL="9144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Detention Tracker now available as part of Resolutions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1"/>
            <a:ext cx="75438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Behavior Tab (New Fields)</a:t>
            </a:r>
            <a:r>
              <a:rPr lang="en-US" sz="2800" dirty="0" smtClean="0"/>
              <a:t> </a:t>
            </a: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0753" y="1375491"/>
            <a:ext cx="4098836" cy="474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1"/>
            <a:ext cx="7543800" cy="213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Behavior Tab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Demonstration of new Detention Tracker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Must create a Behavior Resolution utilizing the Sub-Type dropdown list for Detention.</a:t>
            </a: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0262" y="3124468"/>
            <a:ext cx="4943475" cy="1562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868515" y="4866905"/>
            <a:ext cx="4758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selection of Detention here triggers additional fields to become available for entering duration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1"/>
            <a:ext cx="7543800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Behavior Tab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Once the proper Behavior Resolution(s) have been created, they are available when adding to a student’s Event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1378" y="3231122"/>
            <a:ext cx="3724275" cy="2533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838201"/>
            <a:ext cx="7543800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Behavior Tab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 Behavior Tab also contains a new tool allowing the user to view all Detention obligations at once.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875" y="3427189"/>
            <a:ext cx="4002222" cy="18145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9140" y="3398615"/>
            <a:ext cx="3939191" cy="18559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290</Words>
  <Application>Microsoft Office PowerPoint</Application>
  <PresentationFormat>On-screen Show (4:3)</PresentationFormat>
  <Paragraphs>83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Standarddesign</vt:lpstr>
      <vt:lpstr>Clip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2011-09-21T03:04:04Z</dcterms:created>
  <dcterms:modified xsi:type="dcterms:W3CDTF">2011-11-10T13:26:41Z</dcterms:modified>
</cp:coreProperties>
</file>