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3"/>
  </p:notesMasterIdLst>
  <p:handoutMasterIdLst>
    <p:handoutMasterId r:id="rId44"/>
  </p:handoutMasterIdLst>
  <p:sldIdLst>
    <p:sldId id="268" r:id="rId2"/>
    <p:sldId id="263" r:id="rId3"/>
    <p:sldId id="264" r:id="rId4"/>
    <p:sldId id="269" r:id="rId5"/>
    <p:sldId id="271" r:id="rId6"/>
    <p:sldId id="290" r:id="rId7"/>
    <p:sldId id="289" r:id="rId8"/>
    <p:sldId id="291" r:id="rId9"/>
    <p:sldId id="293" r:id="rId10"/>
    <p:sldId id="277" r:id="rId11"/>
    <p:sldId id="280" r:id="rId12"/>
    <p:sldId id="294" r:id="rId13"/>
    <p:sldId id="279" r:id="rId14"/>
    <p:sldId id="278" r:id="rId15"/>
    <p:sldId id="295" r:id="rId16"/>
    <p:sldId id="296" r:id="rId17"/>
    <p:sldId id="297" r:id="rId18"/>
    <p:sldId id="298" r:id="rId19"/>
    <p:sldId id="299" r:id="rId20"/>
    <p:sldId id="288" r:id="rId21"/>
    <p:sldId id="281" r:id="rId22"/>
    <p:sldId id="282" r:id="rId23"/>
    <p:sldId id="300" r:id="rId24"/>
    <p:sldId id="301" r:id="rId25"/>
    <p:sldId id="283" r:id="rId26"/>
    <p:sldId id="286" r:id="rId27"/>
    <p:sldId id="287" r:id="rId28"/>
    <p:sldId id="284" r:id="rId29"/>
    <p:sldId id="285" r:id="rId30"/>
    <p:sldId id="302" r:id="rId31"/>
    <p:sldId id="275" r:id="rId32"/>
    <p:sldId id="303" r:id="rId33"/>
    <p:sldId id="304" r:id="rId34"/>
    <p:sldId id="305" r:id="rId35"/>
    <p:sldId id="274" r:id="rId36"/>
    <p:sldId id="306" r:id="rId37"/>
    <p:sldId id="273" r:id="rId38"/>
    <p:sldId id="307" r:id="rId39"/>
    <p:sldId id="308" r:id="rId40"/>
    <p:sldId id="309" r:id="rId41"/>
    <p:sldId id="26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844"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7CA981-9219-4CF7-82A5-0F9FF880F6C4}" type="datetimeFigureOut">
              <a:rPr lang="en-US" smtClean="0"/>
              <a:pPr/>
              <a:t>11/8/2011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5E6AD0C-B54E-40CB-A4D3-3D207393CE65}"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03A724-0D75-43FB-8852-559B138DBB52}" type="datetimeFigureOut">
              <a:rPr lang="en-US" smtClean="0"/>
              <a:pPr/>
              <a:t>11/8/2011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652B30-F08B-467D-8A15-21A25FFD9CD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1652B30-F08B-467D-8A15-21A25FFD9CD7}"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Title 2">
    <p:spTree>
      <p:nvGrpSpPr>
        <p:cNvPr id="1" name=""/>
        <p:cNvGrpSpPr/>
        <p:nvPr/>
      </p:nvGrpSpPr>
      <p:grpSpPr>
        <a:xfrm>
          <a:off x="0" y="0"/>
          <a:ext cx="0" cy="0"/>
          <a:chOff x="0" y="0"/>
          <a:chExt cx="0" cy="0"/>
        </a:xfrm>
      </p:grpSpPr>
      <p:sp>
        <p:nvSpPr>
          <p:cNvPr id="9"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10" name="Rectangle 12"/>
          <p:cNvSpPr>
            <a:spLocks noGrp="1" noChangeArrowheads="1"/>
          </p:cNvSpPr>
          <p:nvPr>
            <p:ph type="subTitle" idx="1" hasCustomPrompt="1"/>
          </p:nvPr>
        </p:nvSpPr>
        <p:spPr bwMode="gray">
          <a:xfrm>
            <a:off x="688931" y="3908121"/>
            <a:ext cx="7753611" cy="1816274"/>
          </a:xfrm>
        </p:spPr>
        <p:txBody>
          <a:bodyPr tIns="45720" bIns="45720"/>
          <a:lstStyle>
            <a:lvl1pPr marL="0" indent="0" algn="ctr">
              <a:buFont typeface="Wingdings" pitchFamily="2" charset="2"/>
              <a:buNone/>
              <a:defRPr sz="3200">
                <a:solidFill>
                  <a:schemeClr val="tx1"/>
                </a:solidFill>
                <a:effectLst/>
              </a:defRPr>
            </a:lvl1pPr>
          </a:lstStyle>
          <a:p>
            <a:r>
              <a:rPr lang="de-DE" dirty="0" smtClean="0"/>
              <a:t>Presentation</a:t>
            </a:r>
          </a:p>
          <a:p>
            <a:r>
              <a:rPr lang="de-DE" dirty="0" smtClean="0"/>
              <a:t>Subtitle</a:t>
            </a: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5"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6" name="Rectangle 12"/>
          <p:cNvSpPr>
            <a:spLocks noGrp="1" noChangeArrowheads="1"/>
          </p:cNvSpPr>
          <p:nvPr>
            <p:ph type="subTitle" idx="1" hasCustomPrompt="1"/>
          </p:nvPr>
        </p:nvSpPr>
        <p:spPr bwMode="gray">
          <a:xfrm>
            <a:off x="688931" y="4672208"/>
            <a:ext cx="7753611" cy="1465545"/>
          </a:xfrm>
        </p:spPr>
        <p:txBody>
          <a:bodyPr tIns="45720" bIns="45720"/>
          <a:lstStyle>
            <a:lvl1pPr marL="0" indent="0" algn="ctr">
              <a:buFont typeface="Wingdings" pitchFamily="2" charset="2"/>
              <a:buNone/>
              <a:defRPr sz="3200">
                <a:solidFill>
                  <a:schemeClr val="bg1"/>
                </a:solidFill>
                <a:effectLst>
                  <a:outerShdw blurRad="38100" dist="38100" dir="2700000" algn="tl">
                    <a:srgbClr val="000000">
                      <a:alpha val="43137"/>
                    </a:srgbClr>
                  </a:outerShdw>
                </a:effectLst>
              </a:defRPr>
            </a:lvl1pPr>
          </a:lstStyle>
          <a:p>
            <a:r>
              <a:rPr lang="de-DE" dirty="0" smtClean="0"/>
              <a:t>Presentation</a:t>
            </a:r>
          </a:p>
          <a:p>
            <a:r>
              <a:rPr lang="de-DE" dirty="0" smtClean="0"/>
              <a:t>Subtitle</a:t>
            </a:r>
            <a:endParaRPr lang="de-DE" dirty="0"/>
          </a:p>
        </p:txBody>
      </p:sp>
      <p:grpSp>
        <p:nvGrpSpPr>
          <p:cNvPr id="2" name="Group 6"/>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9"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pic>
        <p:nvPicPr>
          <p:cNvPr id="10" name="Picture 19" descr="logo2007_2inW_"/>
          <p:cNvPicPr>
            <a:picLocks noChangeAspect="1" noChangeArrowheads="1"/>
          </p:cNvPicPr>
          <p:nvPr userDrawn="1"/>
        </p:nvPicPr>
        <p:blipFill>
          <a:blip r:embed="rId4" cstate="print"/>
          <a:srcRect/>
          <a:stretch>
            <a:fillRect/>
          </a:stretch>
        </p:blipFill>
        <p:spPr bwMode="auto">
          <a:xfrm>
            <a:off x="7566765" y="387263"/>
            <a:ext cx="1339241" cy="519629"/>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3" name="Inhaltsplatzhalter 2"/>
          <p:cNvSpPr>
            <a:spLocks noGrp="1"/>
          </p:cNvSpPr>
          <p:nvPr>
            <p:ph idx="1" hasCustomPrompt="1"/>
          </p:nvPr>
        </p:nvSpPr>
        <p:spPr>
          <a:xfrm>
            <a:off x="295275" y="1489075"/>
            <a:ext cx="8524875" cy="4448262"/>
          </a:xfrm>
        </p:spPr>
        <p:txBody>
          <a:bodyPr/>
          <a:lstStyle>
            <a:lvl5pPr marL="1254125" indent="-265113" algn="l" rtl="0" eaLnBrk="0" fontAlgn="base" hangingPunct="0">
              <a:spcBef>
                <a:spcPct val="0"/>
              </a:spcBef>
              <a:spcAft>
                <a:spcPct val="40000"/>
              </a:spcAft>
              <a:buChar char="–"/>
              <a:defRPr/>
            </a:lvl5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sz="3200">
                <a:solidFill>
                  <a:srgbClr val="000099"/>
                </a:solidFill>
              </a:defRPr>
            </a:lvl1pPr>
          </a:lstStyle>
          <a:p>
            <a:r>
              <a:rPr lang="de-DE" dirty="0" smtClean="0"/>
              <a:t>Title</a:t>
            </a:r>
            <a:endParaRPr lang="de-DE" dirty="0"/>
          </a:p>
        </p:txBody>
      </p:sp>
      <p:sp>
        <p:nvSpPr>
          <p:cNvPr id="3" name="Inhaltsplatzhalter 2"/>
          <p:cNvSpPr>
            <a:spLocks noGrp="1"/>
          </p:cNvSpPr>
          <p:nvPr>
            <p:ph sz="half" idx="1" hasCustomPrompt="1"/>
          </p:nvPr>
        </p:nvSpPr>
        <p:spPr>
          <a:xfrm>
            <a:off x="295275" y="1489075"/>
            <a:ext cx="4186238"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Inhaltsplatzhalter 3"/>
          <p:cNvSpPr>
            <a:spLocks noGrp="1"/>
          </p:cNvSpPr>
          <p:nvPr>
            <p:ph sz="half" idx="2" hasCustomPrompt="1"/>
          </p:nvPr>
        </p:nvSpPr>
        <p:spPr>
          <a:xfrm>
            <a:off x="4633913" y="1489075"/>
            <a:ext cx="4186237"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7020838" cy="727444"/>
          </a:xfrm>
        </p:spPr>
        <p:txBody>
          <a:bodyPr/>
          <a:lstStyle>
            <a:lvl1pPr>
              <a:defRPr sz="3200">
                <a:solidFill>
                  <a:srgbClr val="000099"/>
                </a:solidFill>
              </a:defRPr>
            </a:lvl1pPr>
          </a:lstStyle>
          <a:p>
            <a:r>
              <a:rPr lang="de-DE" dirty="0" smtClean="0"/>
              <a:t>Title</a:t>
            </a:r>
            <a:endParaRPr lang="de-DE" dirty="0"/>
          </a:p>
        </p:txBody>
      </p:sp>
      <p:sp>
        <p:nvSpPr>
          <p:cNvPr id="3" name="Textplatzhalter 2"/>
          <p:cNvSpPr>
            <a:spLocks noGrp="1"/>
          </p:cNvSpPr>
          <p:nvPr>
            <p:ph type="body" idx="1" hasCustomPrompt="1"/>
          </p:nvPr>
        </p:nvSpPr>
        <p:spPr>
          <a:xfrm>
            <a:off x="457200" y="1184385"/>
            <a:ext cx="4040188"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First Column Heading</a:t>
            </a:r>
          </a:p>
        </p:txBody>
      </p:sp>
      <p:sp>
        <p:nvSpPr>
          <p:cNvPr id="4" name="Inhaltsplatzhalter 3"/>
          <p:cNvSpPr>
            <a:spLocks noGrp="1"/>
          </p:cNvSpPr>
          <p:nvPr>
            <p:ph sz="half" idx="2" hasCustomPrompt="1"/>
          </p:nvPr>
        </p:nvSpPr>
        <p:spPr>
          <a:xfrm>
            <a:off x="457200" y="1824147"/>
            <a:ext cx="4040188" cy="4175820"/>
          </a:xfrm>
        </p:spPr>
        <p:txBody>
          <a:bodyPr/>
          <a:lstStyle>
            <a:lvl1pPr>
              <a:defRPr sz="2400" baseline="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5" name="Textplatzhalter 4"/>
          <p:cNvSpPr>
            <a:spLocks noGrp="1"/>
          </p:cNvSpPr>
          <p:nvPr>
            <p:ph type="body" sz="quarter" idx="3" hasCustomPrompt="1"/>
          </p:nvPr>
        </p:nvSpPr>
        <p:spPr>
          <a:xfrm>
            <a:off x="4645025" y="1184385"/>
            <a:ext cx="4041775"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Second Column Heading</a:t>
            </a:r>
          </a:p>
        </p:txBody>
      </p:sp>
      <p:sp>
        <p:nvSpPr>
          <p:cNvPr id="6" name="Inhaltsplatzhalter 5"/>
          <p:cNvSpPr>
            <a:spLocks noGrp="1"/>
          </p:cNvSpPr>
          <p:nvPr>
            <p:ph sz="quarter" idx="4" hasCustomPrompt="1"/>
          </p:nvPr>
        </p:nvSpPr>
        <p:spPr>
          <a:xfrm>
            <a:off x="4645025" y="1824147"/>
            <a:ext cx="4041775" cy="4175820"/>
          </a:xfrm>
        </p:spPr>
        <p:txBody>
          <a:bodyPr/>
          <a:lstStyle>
            <a:lvl1pPr>
              <a:defRPr sz="240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1"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7"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Head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2288" y="4800600"/>
            <a:ext cx="5486400" cy="566738"/>
          </a:xfrm>
        </p:spPr>
        <p:txBody>
          <a:bodyPr anchor="ctr"/>
          <a:lstStyle>
            <a:lvl1pPr algn="ctr">
              <a:defRPr sz="2000" b="1">
                <a:solidFill>
                  <a:srgbClr val="000099"/>
                </a:solidFill>
              </a:defRPr>
            </a:lvl1pPr>
          </a:lstStyle>
          <a:p>
            <a:r>
              <a:rPr lang="de-DE" dirty="0" smtClean="0"/>
              <a:t>Picture Title</a:t>
            </a:r>
            <a:endParaRPr lang="de-DE" dirty="0"/>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6"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95275" y="1277655"/>
            <a:ext cx="8524875" cy="46095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28" name="Rectangle 7"/>
          <p:cNvSpPr>
            <a:spLocks noGrp="1" noChangeArrowheads="1"/>
          </p:cNvSpPr>
          <p:nvPr>
            <p:ph type="title"/>
          </p:nvPr>
        </p:nvSpPr>
        <p:spPr bwMode="gray">
          <a:xfrm>
            <a:off x="300038" y="336007"/>
            <a:ext cx="7127896" cy="6477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dirty="0" smtClean="0"/>
              <a:t>Title</a:t>
            </a:r>
          </a:p>
        </p:txBody>
      </p:sp>
      <p:pic>
        <p:nvPicPr>
          <p:cNvPr id="7" name="Picture 6" descr="CIC Corporate Logo Master.png"/>
          <p:cNvPicPr/>
          <p:nvPr userDrawn="1"/>
        </p:nvPicPr>
        <p:blipFill>
          <a:blip r:embed="rId13" cstate="print">
            <a:clrChange>
              <a:clrFrom>
                <a:srgbClr val="FFFFFF"/>
              </a:clrFrom>
              <a:clrTo>
                <a:srgbClr val="FFFFFF">
                  <a:alpha val="0"/>
                </a:srgbClr>
              </a:clrTo>
            </a:clrChange>
          </a:blip>
          <a:stretch>
            <a:fillRect/>
          </a:stretch>
        </p:blipFill>
        <p:spPr>
          <a:xfrm>
            <a:off x="336158" y="6053245"/>
            <a:ext cx="734698" cy="58555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60" r:id="rId9"/>
    <p:sldLayoutId id="2147483674" r:id="rId10"/>
  </p:sldLayoutIdLst>
  <p:txStyles>
    <p:titleStyle>
      <a:lvl1pPr algn="l" rtl="0" eaLnBrk="0" fontAlgn="base" hangingPunct="0">
        <a:lnSpc>
          <a:spcPct val="90000"/>
        </a:lnSpc>
        <a:spcBef>
          <a:spcPct val="0"/>
        </a:spcBef>
        <a:spcAft>
          <a:spcPct val="0"/>
        </a:spcAft>
        <a:defRPr sz="3200" b="1">
          <a:solidFill>
            <a:srgbClr val="000099"/>
          </a:solidFill>
          <a:effectLst>
            <a:outerShdw blurRad="38100" dist="38100" dir="2700000" algn="tl">
              <a:srgbClr val="000000">
                <a:alpha val="43137"/>
              </a:srgbClr>
            </a:outerShdw>
          </a:effectLst>
          <a:latin typeface="Calibri" pitchFamily="34" charset="0"/>
          <a:ea typeface="+mj-ea"/>
          <a:cs typeface="Calibri" pitchFamily="34" charset="0"/>
        </a:defRPr>
      </a:lvl1pPr>
      <a:lvl2pPr algn="l" rtl="0" eaLnBrk="0" fontAlgn="base" hangingPunct="0">
        <a:lnSpc>
          <a:spcPct val="90000"/>
        </a:lnSpc>
        <a:spcBef>
          <a:spcPct val="0"/>
        </a:spcBef>
        <a:spcAft>
          <a:spcPct val="0"/>
        </a:spcAft>
        <a:defRPr sz="2600" b="1">
          <a:solidFill>
            <a:schemeClr val="tx1"/>
          </a:solidFill>
          <a:latin typeface="Arial" charset="0"/>
          <a:cs typeface="Arial" charset="0"/>
        </a:defRPr>
      </a:lvl2pPr>
      <a:lvl3pPr algn="l" rtl="0" eaLnBrk="0" fontAlgn="base" hangingPunct="0">
        <a:lnSpc>
          <a:spcPct val="90000"/>
        </a:lnSpc>
        <a:spcBef>
          <a:spcPct val="0"/>
        </a:spcBef>
        <a:spcAft>
          <a:spcPct val="0"/>
        </a:spcAft>
        <a:defRPr sz="2600" b="1">
          <a:solidFill>
            <a:schemeClr val="tx1"/>
          </a:solidFill>
          <a:latin typeface="Arial" charset="0"/>
          <a:cs typeface="Arial" charset="0"/>
        </a:defRPr>
      </a:lvl3pPr>
      <a:lvl4pPr algn="l" rtl="0" eaLnBrk="0" fontAlgn="base" hangingPunct="0">
        <a:lnSpc>
          <a:spcPct val="90000"/>
        </a:lnSpc>
        <a:spcBef>
          <a:spcPct val="0"/>
        </a:spcBef>
        <a:spcAft>
          <a:spcPct val="0"/>
        </a:spcAft>
        <a:defRPr sz="2600" b="1">
          <a:solidFill>
            <a:schemeClr val="tx1"/>
          </a:solidFill>
          <a:latin typeface="Arial" charset="0"/>
          <a:cs typeface="Arial" charset="0"/>
        </a:defRPr>
      </a:lvl4pPr>
      <a:lvl5pPr algn="l" rtl="0" eaLnBrk="0" fontAlgn="base" hangingPunct="0">
        <a:lnSpc>
          <a:spcPct val="90000"/>
        </a:lnSpc>
        <a:spcBef>
          <a:spcPct val="0"/>
        </a:spcBef>
        <a:spcAft>
          <a:spcPct val="0"/>
        </a:spcAft>
        <a:defRPr sz="2600" b="1">
          <a:solidFill>
            <a:schemeClr val="tx1"/>
          </a:solidFill>
          <a:latin typeface="Arial" charset="0"/>
          <a:cs typeface="Arial" charset="0"/>
        </a:defRPr>
      </a:lvl5pPr>
      <a:lvl6pPr marL="457200" algn="l" rtl="0" fontAlgn="base">
        <a:lnSpc>
          <a:spcPct val="90000"/>
        </a:lnSpc>
        <a:spcBef>
          <a:spcPct val="0"/>
        </a:spcBef>
        <a:spcAft>
          <a:spcPct val="0"/>
        </a:spcAft>
        <a:defRPr sz="2600" b="1">
          <a:solidFill>
            <a:schemeClr val="tx1"/>
          </a:solidFill>
          <a:latin typeface="Arial" charset="0"/>
          <a:cs typeface="Arial" charset="0"/>
        </a:defRPr>
      </a:lvl6pPr>
      <a:lvl7pPr marL="914400" algn="l" rtl="0" fontAlgn="base">
        <a:lnSpc>
          <a:spcPct val="90000"/>
        </a:lnSpc>
        <a:spcBef>
          <a:spcPct val="0"/>
        </a:spcBef>
        <a:spcAft>
          <a:spcPct val="0"/>
        </a:spcAft>
        <a:defRPr sz="2600" b="1">
          <a:solidFill>
            <a:schemeClr val="tx1"/>
          </a:solidFill>
          <a:latin typeface="Arial" charset="0"/>
          <a:cs typeface="Arial" charset="0"/>
        </a:defRPr>
      </a:lvl7pPr>
      <a:lvl8pPr marL="1371600" algn="l" rtl="0" fontAlgn="base">
        <a:lnSpc>
          <a:spcPct val="90000"/>
        </a:lnSpc>
        <a:spcBef>
          <a:spcPct val="0"/>
        </a:spcBef>
        <a:spcAft>
          <a:spcPct val="0"/>
        </a:spcAft>
        <a:defRPr sz="2600" b="1">
          <a:solidFill>
            <a:schemeClr val="tx1"/>
          </a:solidFill>
          <a:latin typeface="Arial" charset="0"/>
          <a:cs typeface="Arial" charset="0"/>
        </a:defRPr>
      </a:lvl8pPr>
      <a:lvl9pPr marL="1828800" algn="l" rtl="0" fontAlgn="base">
        <a:lnSpc>
          <a:spcPct val="90000"/>
        </a:lnSpc>
        <a:spcBef>
          <a:spcPct val="0"/>
        </a:spcBef>
        <a:spcAft>
          <a:spcPct val="0"/>
        </a:spcAft>
        <a:defRPr sz="2600" b="1">
          <a:solidFill>
            <a:schemeClr val="tx1"/>
          </a:solidFill>
          <a:latin typeface="Arial" charset="0"/>
          <a:cs typeface="Arial" charset="0"/>
        </a:defRPr>
      </a:lvl9pPr>
    </p:titleStyle>
    <p:bodyStyle>
      <a:lvl1pPr marL="180975" indent="-180975" algn="l" rtl="0" eaLnBrk="0" fontAlgn="base" hangingPunct="0">
        <a:spcBef>
          <a:spcPct val="0"/>
        </a:spcBef>
        <a:spcAft>
          <a:spcPct val="40000"/>
        </a:spcAft>
        <a:buFont typeface="Arial" pitchFamily="34" charset="0"/>
        <a:buChar char="•"/>
        <a:defRPr sz="2800" b="1">
          <a:solidFill>
            <a:schemeClr val="tx1"/>
          </a:solidFill>
          <a:latin typeface="Calibri" pitchFamily="34" charset="0"/>
          <a:ea typeface="+mn-ea"/>
          <a:cs typeface="Calibri" pitchFamily="34" charset="0"/>
        </a:defRPr>
      </a:lvl1pPr>
      <a:lvl2pPr marL="444500" indent="-261938" algn="l" rtl="0" eaLnBrk="0" fontAlgn="base" hangingPunct="0">
        <a:spcBef>
          <a:spcPct val="0"/>
        </a:spcBef>
        <a:spcAft>
          <a:spcPct val="40000"/>
        </a:spcAft>
        <a:buFont typeface="Arial" pitchFamily="34" charset="0"/>
        <a:buChar char="•"/>
        <a:defRPr sz="2400" b="1">
          <a:solidFill>
            <a:schemeClr val="tx1"/>
          </a:solidFill>
          <a:latin typeface="Calibri" pitchFamily="34" charset="0"/>
          <a:cs typeface="Calibri" pitchFamily="34" charset="0"/>
        </a:defRPr>
      </a:lvl2pPr>
      <a:lvl3pPr marL="720725" indent="-274638" algn="l" rtl="0" eaLnBrk="0" fontAlgn="base" hangingPunct="0">
        <a:spcBef>
          <a:spcPct val="0"/>
        </a:spcBef>
        <a:spcAft>
          <a:spcPct val="40000"/>
        </a:spcAft>
        <a:buFont typeface="Arial" pitchFamily="34" charset="0"/>
        <a:buChar char="•"/>
        <a:defRPr sz="2000" b="1">
          <a:solidFill>
            <a:schemeClr val="tx1"/>
          </a:solidFill>
          <a:latin typeface="Calibri" pitchFamily="34" charset="0"/>
          <a:cs typeface="Calibri" pitchFamily="34" charset="0"/>
        </a:defRPr>
      </a:lvl3pPr>
      <a:lvl4pPr marL="987425" indent="-265113" algn="l" rtl="0" eaLnBrk="0" fontAlgn="base" hangingPunct="0">
        <a:spcBef>
          <a:spcPct val="0"/>
        </a:spcBef>
        <a:spcAft>
          <a:spcPct val="40000"/>
        </a:spcAft>
        <a:buChar char="–"/>
        <a:defRPr lang="de-DE" sz="1800" b="1" dirty="0">
          <a:solidFill>
            <a:schemeClr val="tx1"/>
          </a:solidFill>
          <a:latin typeface="Calibri" pitchFamily="34" charset="0"/>
          <a:cs typeface="Calibri" pitchFamily="34" charset="0"/>
        </a:defRPr>
      </a:lvl4pPr>
      <a:lvl5pPr marL="1254125" indent="-265113" algn="l" rtl="0" eaLnBrk="0" fontAlgn="base" hangingPunct="0">
        <a:spcBef>
          <a:spcPct val="0"/>
        </a:spcBef>
        <a:spcAft>
          <a:spcPct val="40000"/>
        </a:spcAft>
        <a:buChar char="»"/>
        <a:defRPr sz="1800" b="1">
          <a:solidFill>
            <a:schemeClr val="tx1"/>
          </a:solidFill>
          <a:latin typeface="Calibri" pitchFamily="34" charset="0"/>
          <a:cs typeface="Calibri" pitchFamily="34" charset="0"/>
        </a:defRPr>
      </a:lvl5pPr>
      <a:lvl6pPr marL="1711325" indent="-265113" algn="l" rtl="0" fontAlgn="base">
        <a:spcBef>
          <a:spcPct val="0"/>
        </a:spcBef>
        <a:spcAft>
          <a:spcPct val="40000"/>
        </a:spcAft>
        <a:buChar char="»"/>
        <a:defRPr>
          <a:solidFill>
            <a:schemeClr val="tx1"/>
          </a:solidFill>
          <a:latin typeface="+mn-lt"/>
          <a:cs typeface="+mn-cs"/>
        </a:defRPr>
      </a:lvl6pPr>
      <a:lvl7pPr marL="2168525" indent="-265113" algn="l" rtl="0" fontAlgn="base">
        <a:spcBef>
          <a:spcPct val="0"/>
        </a:spcBef>
        <a:spcAft>
          <a:spcPct val="40000"/>
        </a:spcAft>
        <a:buChar char="»"/>
        <a:defRPr>
          <a:solidFill>
            <a:schemeClr val="tx1"/>
          </a:solidFill>
          <a:latin typeface="+mn-lt"/>
          <a:cs typeface="+mn-cs"/>
        </a:defRPr>
      </a:lvl7pPr>
      <a:lvl8pPr marL="2625725" indent="-265113" algn="l" rtl="0" fontAlgn="base">
        <a:spcBef>
          <a:spcPct val="0"/>
        </a:spcBef>
        <a:spcAft>
          <a:spcPct val="40000"/>
        </a:spcAft>
        <a:buChar char="»"/>
        <a:defRPr>
          <a:solidFill>
            <a:schemeClr val="tx1"/>
          </a:solidFill>
          <a:latin typeface="+mn-lt"/>
          <a:cs typeface="+mn-cs"/>
        </a:defRPr>
      </a:lvl8pPr>
      <a:lvl9pPr marL="3082925" indent="-265113" algn="l" rtl="0" fontAlgn="base">
        <a:spcBef>
          <a:spcPct val="0"/>
        </a:spcBef>
        <a:spcAft>
          <a:spcPct val="40000"/>
        </a:spcAft>
        <a:buChar char="»"/>
        <a:defRPr>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z="7200" dirty="0" smtClean="0"/>
              <a:t>Fees</a:t>
            </a:r>
            <a:endParaRPr lang="en-US" sz="7200" dirty="0"/>
          </a:p>
        </p:txBody>
      </p:sp>
      <p:sp>
        <p:nvSpPr>
          <p:cNvPr id="8" name="Subtitle 7"/>
          <p:cNvSpPr>
            <a:spLocks noGrp="1"/>
          </p:cNvSpPr>
          <p:nvPr>
            <p:ph type="subTitle" idx="1"/>
          </p:nvPr>
        </p:nvSpPr>
        <p:spPr>
          <a:xfrm>
            <a:off x="685800" y="3898726"/>
            <a:ext cx="7753611" cy="1816274"/>
          </a:xfrm>
        </p:spPr>
        <p:txBody>
          <a:bodyPr/>
          <a:lstStyle/>
          <a:p>
            <a:r>
              <a:rPr lang="en-US" dirty="0" smtClean="0"/>
              <a:t>Kim Martorano</a:t>
            </a:r>
          </a:p>
          <a:p>
            <a:r>
              <a:rPr lang="en-US" dirty="0" smtClean="0"/>
              <a:t>Training Specialist, CIC</a:t>
            </a:r>
            <a:endParaRPr lang="en-US" dirty="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Fee Maximums</a:t>
            </a:r>
            <a:endParaRPr lang="en-US" dirty="0"/>
          </a:p>
        </p:txBody>
      </p:sp>
      <p:sp>
        <p:nvSpPr>
          <p:cNvPr id="35843" name="Rectangle 3"/>
          <p:cNvSpPr>
            <a:spLocks noGrp="1" noChangeArrowheads="1"/>
          </p:cNvSpPr>
          <p:nvPr>
            <p:ph sz="quarter" idx="4294967295"/>
          </p:nvPr>
        </p:nvSpPr>
        <p:spPr>
          <a:xfrm>
            <a:off x="914400" y="1066800"/>
            <a:ext cx="8229600" cy="1905000"/>
          </a:xfrm>
        </p:spPr>
        <p:txBody>
          <a:bodyPr>
            <a:noAutofit/>
          </a:bodyPr>
          <a:lstStyle/>
          <a:p>
            <a:r>
              <a:rPr lang="en-US" sz="2000" dirty="0" smtClean="0"/>
              <a:t>The Fee Maximum tool can be used to set a cap on the amount of fees a family must pay. This maximum can be set for the entire household or for each student.  With the E1114 release, if Household fee maximums are set, a message will appear on the student fee tab with a link to the Household Fees module.</a:t>
            </a:r>
          </a:p>
          <a:p>
            <a:pPr lvl="0"/>
            <a:endParaRPr lang="en-US" sz="2000" dirty="0" smtClean="0"/>
          </a:p>
        </p:txBody>
      </p:sp>
      <p:pic>
        <p:nvPicPr>
          <p:cNvPr id="18436" name="Picture 4"/>
          <p:cNvPicPr>
            <a:picLocks noChangeAspect="1" noChangeArrowheads="1"/>
          </p:cNvPicPr>
          <p:nvPr/>
        </p:nvPicPr>
        <p:blipFill>
          <a:blip r:embed="rId2" cstate="print"/>
          <a:srcRect/>
          <a:stretch>
            <a:fillRect/>
          </a:stretch>
        </p:blipFill>
        <p:spPr bwMode="auto">
          <a:xfrm>
            <a:off x="257175" y="2752725"/>
            <a:ext cx="3019425" cy="12858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8435" name="Picture 3"/>
          <p:cNvPicPr>
            <a:picLocks noChangeAspect="1" noChangeArrowheads="1"/>
          </p:cNvPicPr>
          <p:nvPr/>
        </p:nvPicPr>
        <p:blipFill>
          <a:blip r:embed="rId3" cstate="print"/>
          <a:srcRect/>
          <a:stretch>
            <a:fillRect/>
          </a:stretch>
        </p:blipFill>
        <p:spPr bwMode="auto">
          <a:xfrm>
            <a:off x="1981200" y="3200400"/>
            <a:ext cx="6934200" cy="3337169"/>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Fees Wizard</a:t>
            </a:r>
            <a:endParaRPr lang="en-US" dirty="0"/>
          </a:p>
        </p:txBody>
      </p:sp>
      <p:sp>
        <p:nvSpPr>
          <p:cNvPr id="35843" name="Rectangle 3"/>
          <p:cNvSpPr>
            <a:spLocks noGrp="1" noChangeArrowheads="1"/>
          </p:cNvSpPr>
          <p:nvPr>
            <p:ph sz="quarter" idx="4294967295"/>
          </p:nvPr>
        </p:nvSpPr>
        <p:spPr>
          <a:xfrm>
            <a:off x="0" y="1066800"/>
            <a:ext cx="8077200" cy="1143000"/>
          </a:xfrm>
        </p:spPr>
        <p:txBody>
          <a:bodyPr>
            <a:noAutofit/>
          </a:bodyPr>
          <a:lstStyle/>
          <a:p>
            <a:pPr lvl="0"/>
            <a:r>
              <a:rPr lang="en-US" sz="2000" dirty="0" smtClean="0"/>
              <a:t>The Fees Wizard may be used to create or void fee assignments or mark them as uncollectible. The Fees Wizard will only assign fees to individuals with Enrollments.</a:t>
            </a:r>
          </a:p>
        </p:txBody>
      </p:sp>
      <p:pic>
        <p:nvPicPr>
          <p:cNvPr id="24578" name="Picture 2"/>
          <p:cNvPicPr>
            <a:picLocks noChangeAspect="1" noChangeArrowheads="1"/>
          </p:cNvPicPr>
          <p:nvPr/>
        </p:nvPicPr>
        <p:blipFill>
          <a:blip r:embed="rId2" cstate="print"/>
          <a:srcRect/>
          <a:stretch>
            <a:fillRect/>
          </a:stretch>
        </p:blipFill>
        <p:spPr bwMode="auto">
          <a:xfrm>
            <a:off x="304800" y="2133600"/>
            <a:ext cx="3067050" cy="203835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4579" name="Picture 3"/>
          <p:cNvPicPr>
            <a:picLocks noChangeAspect="1" noChangeArrowheads="1"/>
          </p:cNvPicPr>
          <p:nvPr/>
        </p:nvPicPr>
        <p:blipFill>
          <a:blip r:embed="rId3" cstate="print"/>
          <a:srcRect/>
          <a:stretch>
            <a:fillRect/>
          </a:stretch>
        </p:blipFill>
        <p:spPr bwMode="auto">
          <a:xfrm>
            <a:off x="3429000" y="2709012"/>
            <a:ext cx="5267325" cy="397753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extBox 8"/>
          <p:cNvSpPr txBox="1"/>
          <p:nvPr/>
        </p:nvSpPr>
        <p:spPr>
          <a:xfrm>
            <a:off x="304800" y="4419600"/>
            <a:ext cx="2895600" cy="1200329"/>
          </a:xfrm>
          <a:prstGeom prst="rect">
            <a:avLst/>
          </a:prstGeom>
          <a:noFill/>
        </p:spPr>
        <p:txBody>
          <a:bodyPr wrap="square" rtlCol="0">
            <a:spAutoFit/>
          </a:bodyPr>
          <a:lstStyle/>
          <a:p>
            <a:r>
              <a:rPr lang="en-US" dirty="0" smtClean="0"/>
              <a:t>Fees with a asterisk (*) after the amount are variable, and the value in the amount box can be changed if desired.</a:t>
            </a:r>
            <a:endParaRPr lang="en-US" dirty="0"/>
          </a:p>
        </p:txBody>
      </p:sp>
    </p:spTree>
  </p:cSld>
  <p:clrMapOvr>
    <a:masterClrMapping/>
  </p:clrMapOvr>
  <p:transition>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Fees Wizard</a:t>
            </a:r>
            <a:endParaRPr lang="en-US" dirty="0"/>
          </a:p>
        </p:txBody>
      </p:sp>
      <p:sp>
        <p:nvSpPr>
          <p:cNvPr id="35843" name="Rectangle 3"/>
          <p:cNvSpPr>
            <a:spLocks noGrp="1" noChangeArrowheads="1"/>
          </p:cNvSpPr>
          <p:nvPr>
            <p:ph sz="quarter" idx="4294967295"/>
          </p:nvPr>
        </p:nvSpPr>
        <p:spPr>
          <a:xfrm>
            <a:off x="0" y="1066800"/>
            <a:ext cx="8077200" cy="5410200"/>
          </a:xfrm>
        </p:spPr>
        <p:txBody>
          <a:bodyPr>
            <a:noAutofit/>
          </a:bodyPr>
          <a:lstStyle/>
          <a:p>
            <a:pPr lvl="0"/>
            <a:r>
              <a:rPr lang="en-US" dirty="0" smtClean="0"/>
              <a:t>Fees Wizard Modes</a:t>
            </a:r>
          </a:p>
          <a:p>
            <a:pPr lvl="1">
              <a:buFont typeface="Wingdings" pitchFamily="2" charset="2"/>
              <a:buChar char="Ø"/>
            </a:pPr>
            <a:r>
              <a:rPr lang="en-US" sz="2400" dirty="0" smtClean="0"/>
              <a:t>Create Fee Assignments</a:t>
            </a:r>
          </a:p>
          <a:p>
            <a:pPr lvl="2"/>
            <a:r>
              <a:rPr lang="en-US" sz="1800" dirty="0" smtClean="0"/>
              <a:t>Running the Fees Wizard to create fee assignments will assign the selected fee(s) to the indicated students.</a:t>
            </a:r>
          </a:p>
          <a:p>
            <a:pPr lvl="1">
              <a:buFont typeface="Wingdings" pitchFamily="2" charset="2"/>
              <a:buChar char="Ø"/>
            </a:pPr>
            <a:r>
              <a:rPr lang="en-US" sz="2400" dirty="0" smtClean="0"/>
              <a:t>Void Fee Assignments</a:t>
            </a:r>
          </a:p>
          <a:p>
            <a:pPr lvl="2"/>
            <a:r>
              <a:rPr lang="en-US" sz="1800" dirty="0" smtClean="0"/>
              <a:t>Running the Fees Wizard to void fee assignments will cancel fee assignments for the selected fee(s) for the indicated students. When voiding fee assignments, users must enter or select a </a:t>
            </a:r>
            <a:r>
              <a:rPr lang="en-US" sz="1800" b="1" dirty="0" smtClean="0"/>
              <a:t>Void Date </a:t>
            </a:r>
            <a:r>
              <a:rPr lang="en-US" sz="1800" dirty="0" smtClean="0"/>
              <a:t>and </a:t>
            </a:r>
            <a:r>
              <a:rPr lang="en-US" sz="1800" b="1" dirty="0" smtClean="0"/>
              <a:t>Void Reason.</a:t>
            </a:r>
          </a:p>
          <a:p>
            <a:pPr lvl="1">
              <a:buFont typeface="Wingdings" pitchFamily="2" charset="2"/>
              <a:buChar char="Ø"/>
            </a:pPr>
            <a:r>
              <a:rPr lang="en-US" sz="2400" dirty="0" smtClean="0"/>
              <a:t>Mark Fee Assignments Uncollectible (new in E1114)</a:t>
            </a:r>
          </a:p>
          <a:p>
            <a:pPr lvl="2"/>
            <a:r>
              <a:rPr lang="en-US" sz="1800" dirty="0" smtClean="0"/>
              <a:t>Marking a fee as uncollectible adjusts the balance owed for that fee to $0. </a:t>
            </a:r>
            <a:r>
              <a:rPr lang="en-US" sz="1800" i="1" dirty="0" smtClean="0"/>
              <a:t>Voiding a fee would cause any amount already paid to convert to a </a:t>
            </a:r>
            <a:r>
              <a:rPr lang="en-US" sz="1800" b="1" i="1" dirty="0" smtClean="0"/>
              <a:t>surplus</a:t>
            </a:r>
            <a:r>
              <a:rPr lang="en-US" sz="1800" i="1" dirty="0" smtClean="0"/>
              <a:t>, whereas the process of marking as uncollectible functions as an </a:t>
            </a:r>
            <a:r>
              <a:rPr lang="en-US" sz="1800" b="1" i="1" dirty="0" smtClean="0"/>
              <a:t>adjustment</a:t>
            </a:r>
            <a:r>
              <a:rPr lang="en-US" sz="1800" dirty="0" smtClean="0"/>
              <a:t>. No additional date information is needed when marking fees uncollectible.</a:t>
            </a:r>
          </a:p>
          <a:p>
            <a:pPr lvl="2">
              <a:buNone/>
            </a:pPr>
            <a:endParaRPr lang="en-US" sz="1200" dirty="0" smtClean="0"/>
          </a:p>
        </p:txBody>
      </p:sp>
    </p:spTree>
  </p:cSld>
  <p:clrMapOvr>
    <a:masterClrMapping/>
  </p:clrMapOvr>
  <p:transition>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Posting Course Fees</a:t>
            </a:r>
            <a:endParaRPr lang="en-US" dirty="0"/>
          </a:p>
        </p:txBody>
      </p:sp>
      <p:sp>
        <p:nvSpPr>
          <p:cNvPr id="35843" name="Rectangle 3"/>
          <p:cNvSpPr>
            <a:spLocks noGrp="1" noChangeArrowheads="1"/>
          </p:cNvSpPr>
          <p:nvPr>
            <p:ph sz="quarter" idx="4294967295"/>
          </p:nvPr>
        </p:nvSpPr>
        <p:spPr>
          <a:xfrm>
            <a:off x="0" y="1066800"/>
            <a:ext cx="3505200" cy="5791200"/>
          </a:xfrm>
        </p:spPr>
        <p:txBody>
          <a:bodyPr>
            <a:noAutofit/>
          </a:bodyPr>
          <a:lstStyle/>
          <a:p>
            <a:pPr lvl="0"/>
            <a:r>
              <a:rPr lang="en-US" sz="2000" dirty="0" smtClean="0"/>
              <a:t>The Post Course Fees Wizard will add any fees assigned to a course to a student’s Fees tab. </a:t>
            </a:r>
          </a:p>
          <a:p>
            <a:pPr lvl="1">
              <a:buFont typeface="Wingdings" pitchFamily="2" charset="2"/>
              <a:buChar char="Ø"/>
            </a:pPr>
            <a:r>
              <a:rPr lang="en-US" sz="1600" dirty="0" smtClean="0"/>
              <a:t>The student must be actively enrolled for fees to be assigned.  </a:t>
            </a:r>
          </a:p>
          <a:p>
            <a:pPr lvl="1">
              <a:buFont typeface="Wingdings" pitchFamily="2" charset="2"/>
              <a:buChar char="Ø"/>
            </a:pPr>
            <a:r>
              <a:rPr lang="en-US" sz="1600" dirty="0" smtClean="0"/>
              <a:t>In order to run the Post Course Fees wizard to create a fee assignment, the fee must already be attached to the fees tab of a course.</a:t>
            </a:r>
          </a:p>
          <a:p>
            <a:pPr lvl="1">
              <a:buFont typeface="Wingdings" pitchFamily="2" charset="2"/>
              <a:buChar char="Ø"/>
            </a:pPr>
            <a:r>
              <a:rPr lang="en-US" sz="1600" dirty="0" smtClean="0"/>
              <a:t>The number of days field is used to indicate the number of days a students must have been enrolled in a course to be eligibility for a fee assignment.  For example, if a value of  5 is entered, students who withdrew after 4 days will not be charged the fee.</a:t>
            </a:r>
          </a:p>
        </p:txBody>
      </p:sp>
      <p:pic>
        <p:nvPicPr>
          <p:cNvPr id="25602" name="Picture 2"/>
          <p:cNvPicPr>
            <a:picLocks noChangeAspect="1" noChangeArrowheads="1"/>
          </p:cNvPicPr>
          <p:nvPr/>
        </p:nvPicPr>
        <p:blipFill>
          <a:blip r:embed="rId2" cstate="print"/>
          <a:srcRect/>
          <a:stretch>
            <a:fillRect/>
          </a:stretch>
        </p:blipFill>
        <p:spPr bwMode="auto">
          <a:xfrm>
            <a:off x="4724400" y="1057275"/>
            <a:ext cx="4114800" cy="302393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5603" name="Picture 3"/>
          <p:cNvPicPr>
            <a:picLocks noChangeAspect="1" noChangeArrowheads="1"/>
          </p:cNvPicPr>
          <p:nvPr/>
        </p:nvPicPr>
        <p:blipFill>
          <a:blip r:embed="rId3" cstate="print"/>
          <a:srcRect/>
          <a:stretch>
            <a:fillRect/>
          </a:stretch>
        </p:blipFill>
        <p:spPr bwMode="auto">
          <a:xfrm>
            <a:off x="4724400" y="4247425"/>
            <a:ext cx="4114800" cy="1772375"/>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pic>
        <p:nvPicPr>
          <p:cNvPr id="26626" name="Picture 2"/>
          <p:cNvPicPr>
            <a:picLocks noGrp="1" noChangeAspect="1" noChangeArrowheads="1"/>
          </p:cNvPicPr>
          <p:nvPr>
            <p:ph sz="quarter" idx="4294967295"/>
          </p:nvPr>
        </p:nvPicPr>
        <p:blipFill>
          <a:blip r:embed="rId2" cstate="print"/>
          <a:stretch>
            <a:fillRect/>
          </a:stretch>
        </p:blipFill>
        <p:spPr bwMode="auto">
          <a:xfrm>
            <a:off x="533400" y="2159000"/>
            <a:ext cx="8077200" cy="4165600"/>
          </a:xfrm>
          <a:prstGeom prst="rect">
            <a:avLst/>
          </a:prstGeom>
          <a:noFill/>
          <a:ln w="9525">
            <a:noFill/>
            <a:miter lim="800000"/>
            <a:headEnd/>
            <a:tailEnd/>
          </a:ln>
        </p:spPr>
      </p:pic>
      <p:sp>
        <p:nvSpPr>
          <p:cNvPr id="6" name="Content Placeholder 3"/>
          <p:cNvSpPr txBox="1">
            <a:spLocks/>
          </p:cNvSpPr>
          <p:nvPr/>
        </p:nvSpPr>
        <p:spPr>
          <a:xfrm>
            <a:off x="533400" y="1066800"/>
            <a:ext cx="8229600" cy="1143000"/>
          </a:xfrm>
          <a:prstGeom prst="rect">
            <a:avLst/>
          </a:prstGeom>
        </p:spPr>
        <p:txBody>
          <a:bodyPr vert="horz" lIns="91440" tIns="45720" rIns="91440" bIns="45720" rtlCol="0">
            <a:normAutofit fontScale="4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4900" b="0" i="0" u="none" strike="noStrike" kern="1200" cap="none" spc="0" normalizeH="0" baseline="0" noProof="0" dirty="0" smtClean="0">
                <a:ln>
                  <a:noFill/>
                </a:ln>
                <a:solidFill>
                  <a:schemeClr val="tx1"/>
                </a:solidFill>
                <a:effectLst/>
                <a:uLnTx/>
                <a:uFillTx/>
                <a:latin typeface="+mn-lt"/>
                <a:ea typeface="+mn-ea"/>
                <a:cs typeface="+mn-cs"/>
              </a:rPr>
              <a:t>With</a:t>
            </a:r>
            <a:r>
              <a:rPr kumimoji="0" lang="en-US" sz="4900" b="0" i="0" u="none" strike="noStrike" kern="1200" cap="none" spc="0" normalizeH="0" noProof="0" dirty="0" smtClean="0">
                <a:ln>
                  <a:noFill/>
                </a:ln>
                <a:solidFill>
                  <a:schemeClr val="tx1"/>
                </a:solidFill>
                <a:effectLst/>
                <a:uLnTx/>
                <a:uFillTx/>
                <a:latin typeface="+mn-lt"/>
                <a:ea typeface="+mn-ea"/>
                <a:cs typeface="+mn-cs"/>
              </a:rPr>
              <a:t> the E1114 release, the fees tab now shows student fees for all Calendars, Schools and Years.  Filters allow the end user to view the fees for a single calendar or year, or for All Years.</a:t>
            </a:r>
            <a:endParaRPr kumimoji="0" lang="en-US" sz="45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Oval 6"/>
          <p:cNvSpPr/>
          <p:nvPr/>
        </p:nvSpPr>
        <p:spPr>
          <a:xfrm>
            <a:off x="2743200" y="3200400"/>
            <a:ext cx="1905000" cy="2743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5943600" y="2819400"/>
            <a:ext cx="1066800" cy="762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5791200" y="5334000"/>
            <a:ext cx="2438400" cy="762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sp>
        <p:nvSpPr>
          <p:cNvPr id="4" name="Content Placeholder 3"/>
          <p:cNvSpPr>
            <a:spLocks noGrp="1"/>
          </p:cNvSpPr>
          <p:nvPr>
            <p:ph sz="quarter" idx="4294967295"/>
          </p:nvPr>
        </p:nvSpPr>
        <p:spPr>
          <a:xfrm>
            <a:off x="0" y="1371600"/>
            <a:ext cx="4419600" cy="4572000"/>
          </a:xfrm>
        </p:spPr>
        <p:txBody>
          <a:bodyPr>
            <a:normAutofit fontScale="47500" lnSpcReduction="20000"/>
          </a:bodyPr>
          <a:lstStyle/>
          <a:p>
            <a:r>
              <a:rPr lang="en-US" sz="4900" dirty="0" smtClean="0"/>
              <a:t>The Description area provides different types of information.  </a:t>
            </a:r>
          </a:p>
          <a:p>
            <a:pPr lvl="1">
              <a:buFont typeface="Wingdings" pitchFamily="2" charset="2"/>
              <a:buChar char="Ø"/>
            </a:pPr>
            <a:r>
              <a:rPr lang="en-US" sz="4500" dirty="0" smtClean="0"/>
              <a:t>In the gray rows you’ll see a description of the fee, as entered when setting up fees in System Administration.  </a:t>
            </a:r>
          </a:p>
          <a:p>
            <a:pPr lvl="1">
              <a:buFont typeface="Wingdings" pitchFamily="2" charset="2"/>
              <a:buChar char="Ø"/>
            </a:pPr>
            <a:r>
              <a:rPr lang="en-US" sz="4500" dirty="0" smtClean="0"/>
              <a:t>The white rows indicate what kind of transaction was performed.  </a:t>
            </a:r>
          </a:p>
          <a:p>
            <a:pPr lvl="1">
              <a:buFont typeface="Wingdings" pitchFamily="2" charset="2"/>
              <a:buChar char="Ø"/>
            </a:pPr>
            <a:r>
              <a:rPr lang="en-US" sz="4500" dirty="0" smtClean="0"/>
              <a:t>Information about individual fees can be expanded and collapsed by clicking the + or – sign next to the Fee Description.</a:t>
            </a:r>
          </a:p>
          <a:p>
            <a:endParaRPr lang="en-US" dirty="0"/>
          </a:p>
        </p:txBody>
      </p:sp>
      <p:pic>
        <p:nvPicPr>
          <p:cNvPr id="27650" name="Picture 2"/>
          <p:cNvPicPr>
            <a:picLocks noChangeAspect="1" noChangeArrowheads="1"/>
          </p:cNvPicPr>
          <p:nvPr/>
        </p:nvPicPr>
        <p:blipFill>
          <a:blip r:embed="rId2" cstate="print"/>
          <a:srcRect/>
          <a:stretch>
            <a:fillRect/>
          </a:stretch>
        </p:blipFill>
        <p:spPr bwMode="auto">
          <a:xfrm>
            <a:off x="5181600" y="1447800"/>
            <a:ext cx="3581400" cy="35814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sp>
        <p:nvSpPr>
          <p:cNvPr id="4" name="Content Placeholder 3"/>
          <p:cNvSpPr>
            <a:spLocks noGrp="1"/>
          </p:cNvSpPr>
          <p:nvPr>
            <p:ph sz="quarter" idx="4294967295"/>
          </p:nvPr>
        </p:nvSpPr>
        <p:spPr>
          <a:xfrm>
            <a:off x="0" y="1371600"/>
            <a:ext cx="5334000" cy="3962400"/>
          </a:xfrm>
        </p:spPr>
        <p:txBody>
          <a:bodyPr>
            <a:normAutofit/>
          </a:bodyPr>
          <a:lstStyle/>
          <a:p>
            <a:r>
              <a:rPr lang="en-US" dirty="0" smtClean="0"/>
              <a:t>The due date indicates when payment should have been received.  If a due date has passed and the fee has not yet been paid, the due date will appear in red.</a:t>
            </a:r>
            <a:endParaRPr lang="en-US" dirty="0"/>
          </a:p>
        </p:txBody>
      </p:sp>
      <p:pic>
        <p:nvPicPr>
          <p:cNvPr id="28675" name="Picture 3"/>
          <p:cNvPicPr>
            <a:picLocks noChangeAspect="1" noChangeArrowheads="1"/>
          </p:cNvPicPr>
          <p:nvPr/>
        </p:nvPicPr>
        <p:blipFill>
          <a:blip r:embed="rId2" cstate="print"/>
          <a:srcRect/>
          <a:stretch>
            <a:fillRect/>
          </a:stretch>
        </p:blipFill>
        <p:spPr bwMode="auto">
          <a:xfrm>
            <a:off x="6176962" y="1371600"/>
            <a:ext cx="1671638" cy="38722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sp>
        <p:nvSpPr>
          <p:cNvPr id="4" name="Content Placeholder 3"/>
          <p:cNvSpPr>
            <a:spLocks noGrp="1"/>
          </p:cNvSpPr>
          <p:nvPr>
            <p:ph sz="quarter" idx="4294967295"/>
          </p:nvPr>
        </p:nvSpPr>
        <p:spPr>
          <a:xfrm>
            <a:off x="4876800" y="1219200"/>
            <a:ext cx="4267200" cy="5181600"/>
          </a:xfrm>
        </p:spPr>
        <p:txBody>
          <a:bodyPr>
            <a:normAutofit fontScale="85000" lnSpcReduction="20000"/>
          </a:bodyPr>
          <a:lstStyle/>
          <a:p>
            <a:r>
              <a:rPr lang="en-US" dirty="0" smtClean="0"/>
              <a:t>Type</a:t>
            </a:r>
          </a:p>
          <a:p>
            <a:pPr lvl="1">
              <a:buFont typeface="Wingdings" pitchFamily="2" charset="2"/>
              <a:buChar char="Ø"/>
            </a:pPr>
            <a:r>
              <a:rPr lang="en-US" dirty="0" smtClean="0"/>
              <a:t>For gray rows, the Type column includes the category of the fee.  </a:t>
            </a:r>
          </a:p>
          <a:p>
            <a:pPr lvl="1">
              <a:buFont typeface="Wingdings" pitchFamily="2" charset="2"/>
              <a:buChar char="Ø"/>
            </a:pPr>
            <a:r>
              <a:rPr lang="en-US" dirty="0" smtClean="0"/>
              <a:t>For white rows, Type indicates where the Payment was made.  </a:t>
            </a:r>
          </a:p>
          <a:p>
            <a:r>
              <a:rPr lang="en-US" dirty="0" smtClean="0"/>
              <a:t>The date column indicates when payments or adjustments took place.  </a:t>
            </a:r>
          </a:p>
          <a:p>
            <a:r>
              <a:rPr lang="en-US" dirty="0" smtClean="0"/>
              <a:t>Exempt will indicate that the fee is considered exempt and does not need to be paid.  </a:t>
            </a:r>
          </a:p>
          <a:p>
            <a:pPr lvl="1">
              <a:buFont typeface="Wingdings" pitchFamily="2" charset="2"/>
              <a:buChar char="Ø"/>
            </a:pPr>
            <a:r>
              <a:rPr lang="en-US" dirty="0" smtClean="0"/>
              <a:t>Exempt fees will have a checkmark in this field.  </a:t>
            </a:r>
          </a:p>
          <a:p>
            <a:pPr lvl="1">
              <a:buFont typeface="Wingdings" pitchFamily="2" charset="2"/>
              <a:buChar char="Ø"/>
            </a:pPr>
            <a:r>
              <a:rPr lang="en-US" dirty="0" smtClean="0"/>
              <a:t>If the Student or Household maximum has been reached, this column will read ‘Max Met’.</a:t>
            </a:r>
            <a:endParaRPr lang="en-US" dirty="0"/>
          </a:p>
        </p:txBody>
      </p:sp>
      <p:pic>
        <p:nvPicPr>
          <p:cNvPr id="29698" name="Picture 2"/>
          <p:cNvPicPr>
            <a:picLocks noChangeAspect="1" noChangeArrowheads="1"/>
          </p:cNvPicPr>
          <p:nvPr/>
        </p:nvPicPr>
        <p:blipFill>
          <a:blip r:embed="rId2" cstate="print"/>
          <a:srcRect/>
          <a:stretch>
            <a:fillRect/>
          </a:stretch>
        </p:blipFill>
        <p:spPr bwMode="auto">
          <a:xfrm>
            <a:off x="228600" y="1828800"/>
            <a:ext cx="3886200" cy="32004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sp>
        <p:nvSpPr>
          <p:cNvPr id="4" name="Content Placeholder 3"/>
          <p:cNvSpPr>
            <a:spLocks noGrp="1"/>
          </p:cNvSpPr>
          <p:nvPr>
            <p:ph sz="quarter" idx="4294967295"/>
          </p:nvPr>
        </p:nvSpPr>
        <p:spPr>
          <a:xfrm>
            <a:off x="0" y="1371600"/>
            <a:ext cx="4419600" cy="4572000"/>
          </a:xfrm>
        </p:spPr>
        <p:txBody>
          <a:bodyPr>
            <a:normAutofit/>
          </a:bodyPr>
          <a:lstStyle/>
          <a:p>
            <a:r>
              <a:rPr lang="en-US" dirty="0" smtClean="0"/>
              <a:t>The Debit, Credit and Balance columns show the original fee amount (Debit), any payments or adjustments that have been made to fees (Credit), and the amount remaining to be paid for each existing fee (Balance).</a:t>
            </a:r>
          </a:p>
          <a:p>
            <a:endParaRPr lang="en-US" dirty="0"/>
          </a:p>
        </p:txBody>
      </p:sp>
      <p:pic>
        <p:nvPicPr>
          <p:cNvPr id="30722" name="Picture 2"/>
          <p:cNvPicPr>
            <a:picLocks noChangeAspect="1" noChangeArrowheads="1"/>
          </p:cNvPicPr>
          <p:nvPr/>
        </p:nvPicPr>
        <p:blipFill>
          <a:blip r:embed="rId2" cstate="print"/>
          <a:srcRect/>
          <a:stretch>
            <a:fillRect/>
          </a:stretch>
        </p:blipFill>
        <p:spPr bwMode="auto">
          <a:xfrm>
            <a:off x="5105400" y="2057400"/>
            <a:ext cx="3623523" cy="25146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Fees Tab</a:t>
            </a:r>
            <a:endParaRPr lang="en-US" dirty="0"/>
          </a:p>
        </p:txBody>
      </p:sp>
      <p:sp>
        <p:nvSpPr>
          <p:cNvPr id="4" name="Content Placeholder 3"/>
          <p:cNvSpPr>
            <a:spLocks noGrp="1"/>
          </p:cNvSpPr>
          <p:nvPr>
            <p:ph sz="quarter" idx="4294967295"/>
          </p:nvPr>
        </p:nvSpPr>
        <p:spPr>
          <a:xfrm>
            <a:off x="0" y="1371600"/>
            <a:ext cx="3886200" cy="5029200"/>
          </a:xfrm>
        </p:spPr>
        <p:txBody>
          <a:bodyPr>
            <a:normAutofit fontScale="62500" lnSpcReduction="20000"/>
          </a:bodyPr>
          <a:lstStyle/>
          <a:p>
            <a:r>
              <a:rPr lang="en-US" dirty="0" smtClean="0"/>
              <a:t>Subtotals appear at the bottom of the fees Editor, including the total Debit assessed, Credit deducted, and Balance remaining.</a:t>
            </a:r>
          </a:p>
          <a:p>
            <a:r>
              <a:rPr lang="en-US" dirty="0" smtClean="0"/>
              <a:t>Surplus balance is new in E1114.  If more has been paid than has been charged, a positive value will appear here as a link in blue text, indicating the surplus amount available to be applied to later fees. Even after Surplus money has been applied to other fees or refunded, the Surplus amount link of $0 will be displayed to allow the user to see deposit and withdrawal details.</a:t>
            </a:r>
          </a:p>
          <a:p>
            <a:r>
              <a:rPr lang="en-US" dirty="0" smtClean="0"/>
              <a:t>Total Due (All Years) is also new in E1114.  This will total all unpaid fees from previous years, as well as unpaid fees from current and upcoming years.</a:t>
            </a:r>
          </a:p>
          <a:p>
            <a:endParaRPr lang="en-US" dirty="0"/>
          </a:p>
        </p:txBody>
      </p:sp>
      <p:pic>
        <p:nvPicPr>
          <p:cNvPr id="31746" name="Picture 2"/>
          <p:cNvPicPr>
            <a:picLocks noChangeAspect="1" noChangeArrowheads="1"/>
          </p:cNvPicPr>
          <p:nvPr/>
        </p:nvPicPr>
        <p:blipFill>
          <a:blip r:embed="rId2" cstate="print"/>
          <a:srcRect/>
          <a:stretch>
            <a:fillRect/>
          </a:stretch>
        </p:blipFill>
        <p:spPr bwMode="auto">
          <a:xfrm>
            <a:off x="5867400" y="914400"/>
            <a:ext cx="2971800" cy="16002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1747" name="Picture 3"/>
          <p:cNvPicPr>
            <a:picLocks noChangeAspect="1" noChangeArrowheads="1"/>
          </p:cNvPicPr>
          <p:nvPr/>
        </p:nvPicPr>
        <p:blipFill>
          <a:blip r:embed="rId3" cstate="print"/>
          <a:srcRect/>
          <a:stretch>
            <a:fillRect/>
          </a:stretch>
        </p:blipFill>
        <p:spPr bwMode="auto">
          <a:xfrm>
            <a:off x="4419600" y="3048000"/>
            <a:ext cx="4324350" cy="1676400"/>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8" name="Straight Arrow Connector 7"/>
          <p:cNvCxnSpPr/>
          <p:nvPr/>
        </p:nvCxnSpPr>
        <p:spPr>
          <a:xfrm rot="5400000">
            <a:off x="6667500" y="1790700"/>
            <a:ext cx="1524000" cy="1447800"/>
          </a:xfrm>
          <a:prstGeom prst="straightConnector1">
            <a:avLst/>
          </a:prstGeom>
          <a:ln w="285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35843" name="Rectangle 3"/>
          <p:cNvSpPr>
            <a:spLocks noGrp="1" noChangeArrowheads="1"/>
          </p:cNvSpPr>
          <p:nvPr>
            <p:ph sz="quarter" idx="4294967295"/>
          </p:nvPr>
        </p:nvSpPr>
        <p:spPr>
          <a:xfrm>
            <a:off x="685800" y="1143000"/>
            <a:ext cx="8077200" cy="5029200"/>
          </a:xfrm>
        </p:spPr>
        <p:txBody>
          <a:bodyPr>
            <a:noAutofit/>
          </a:bodyPr>
          <a:lstStyle/>
          <a:p>
            <a:pPr lvl="0"/>
            <a:r>
              <a:rPr lang="en-US" sz="2400" dirty="0" smtClean="0"/>
              <a:t>Fees Logic</a:t>
            </a:r>
          </a:p>
          <a:p>
            <a:pPr lvl="0"/>
            <a:r>
              <a:rPr lang="en-US" sz="2400" dirty="0" smtClean="0"/>
              <a:t>Fees Admin</a:t>
            </a:r>
          </a:p>
          <a:p>
            <a:pPr lvl="1">
              <a:buFont typeface="Wingdings" pitchFamily="2" charset="2"/>
              <a:buChar char="Ø"/>
            </a:pPr>
            <a:r>
              <a:rPr lang="en-US" sz="2000" dirty="0" smtClean="0"/>
              <a:t>Setting up Fees</a:t>
            </a:r>
          </a:p>
          <a:p>
            <a:pPr lvl="1">
              <a:buFont typeface="Wingdings" pitchFamily="2" charset="2"/>
              <a:buChar char="Ø"/>
            </a:pPr>
            <a:r>
              <a:rPr lang="en-US" sz="2000" dirty="0" smtClean="0"/>
              <a:t>Fee Maximums</a:t>
            </a:r>
          </a:p>
          <a:p>
            <a:pPr lvl="1">
              <a:buFont typeface="Wingdings" pitchFamily="2" charset="2"/>
              <a:buChar char="Ø"/>
            </a:pPr>
            <a:r>
              <a:rPr lang="en-US" sz="2000" dirty="0" smtClean="0"/>
              <a:t>Fees Wizard</a:t>
            </a:r>
          </a:p>
          <a:p>
            <a:pPr lvl="1">
              <a:buFont typeface="Wingdings" pitchFamily="2" charset="2"/>
              <a:buChar char="Ø"/>
            </a:pPr>
            <a:r>
              <a:rPr lang="en-US" sz="2000" dirty="0" smtClean="0"/>
              <a:t>Posting Course Fees</a:t>
            </a:r>
          </a:p>
          <a:p>
            <a:pPr lvl="0"/>
            <a:r>
              <a:rPr lang="en-US" sz="2400" dirty="0" smtClean="0"/>
              <a:t>Student Information</a:t>
            </a:r>
          </a:p>
          <a:p>
            <a:pPr lvl="1">
              <a:buFont typeface="Wingdings" pitchFamily="2" charset="2"/>
              <a:buChar char="Ø"/>
            </a:pPr>
            <a:r>
              <a:rPr lang="en-US" sz="2000" dirty="0" smtClean="0"/>
              <a:t>New Fee Assignments</a:t>
            </a:r>
          </a:p>
          <a:p>
            <a:pPr lvl="1">
              <a:buFont typeface="Wingdings" pitchFamily="2" charset="2"/>
              <a:buChar char="Ø"/>
            </a:pPr>
            <a:r>
              <a:rPr lang="en-US" sz="2000" dirty="0" smtClean="0"/>
              <a:t>New Fee Payments</a:t>
            </a:r>
          </a:p>
          <a:p>
            <a:pPr lvl="2">
              <a:buFont typeface="Wingdings" pitchFamily="2" charset="2"/>
              <a:buChar char="Ø"/>
            </a:pPr>
            <a:r>
              <a:rPr lang="en-US" sz="1600" dirty="0" smtClean="0"/>
              <a:t>Auto Pay</a:t>
            </a:r>
          </a:p>
          <a:p>
            <a:pPr lvl="1">
              <a:buFont typeface="Wingdings" pitchFamily="2" charset="2"/>
              <a:buChar char="Ø"/>
            </a:pPr>
            <a:r>
              <a:rPr lang="en-US" sz="2000" dirty="0" smtClean="0"/>
              <a:t>Fee Adjustments</a:t>
            </a:r>
          </a:p>
        </p:txBody>
      </p:sp>
    </p:spTree>
  </p:cSld>
  <p:clrMapOvr>
    <a:masterClrMapping/>
  </p:clrMapOvr>
  <p:transition>
    <p:pull dir="l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New Fee Assignments</a:t>
            </a:r>
            <a:endParaRPr lang="en-US" dirty="0"/>
          </a:p>
        </p:txBody>
      </p:sp>
      <p:sp>
        <p:nvSpPr>
          <p:cNvPr id="35843" name="Rectangle 3"/>
          <p:cNvSpPr>
            <a:spLocks noGrp="1" noChangeArrowheads="1"/>
          </p:cNvSpPr>
          <p:nvPr>
            <p:ph sz="quarter" idx="4294967295"/>
          </p:nvPr>
        </p:nvSpPr>
        <p:spPr>
          <a:xfrm>
            <a:off x="0" y="990600"/>
            <a:ext cx="8077200" cy="1371600"/>
          </a:xfrm>
        </p:spPr>
        <p:txBody>
          <a:bodyPr>
            <a:noAutofit/>
          </a:bodyPr>
          <a:lstStyle/>
          <a:p>
            <a:r>
              <a:rPr lang="en-US" sz="2400" dirty="0" smtClean="0"/>
              <a:t>The calendar selected in the Campus Toolbar will control what year a fee will be assigned to, regardless of the current date or the year selected in the </a:t>
            </a:r>
            <a:r>
              <a:rPr lang="en-US" sz="2400" b="1" dirty="0" smtClean="0"/>
              <a:t>Filter By </a:t>
            </a:r>
            <a:r>
              <a:rPr lang="en-US" sz="2400" dirty="0" smtClean="0"/>
              <a:t>option. </a:t>
            </a:r>
          </a:p>
          <a:p>
            <a:pPr lvl="0">
              <a:buNone/>
            </a:pPr>
            <a:endParaRPr lang="en-US" sz="2000" dirty="0" smtClean="0"/>
          </a:p>
        </p:txBody>
      </p:sp>
      <p:pic>
        <p:nvPicPr>
          <p:cNvPr id="19459" name="Picture 3"/>
          <p:cNvPicPr>
            <a:picLocks noChangeAspect="1" noChangeArrowheads="1"/>
          </p:cNvPicPr>
          <p:nvPr/>
        </p:nvPicPr>
        <p:blipFill>
          <a:blip r:embed="rId2" cstate="print"/>
          <a:srcRect/>
          <a:stretch>
            <a:fillRect/>
          </a:stretch>
        </p:blipFill>
        <p:spPr bwMode="auto">
          <a:xfrm>
            <a:off x="1066800" y="2286000"/>
            <a:ext cx="7162800" cy="3879551"/>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New Fee Assignments</a:t>
            </a:r>
            <a:endParaRPr lang="en-US" dirty="0"/>
          </a:p>
        </p:txBody>
      </p:sp>
      <p:sp>
        <p:nvSpPr>
          <p:cNvPr id="35843" name="Rectangle 3"/>
          <p:cNvSpPr>
            <a:spLocks noGrp="1" noChangeArrowheads="1"/>
          </p:cNvSpPr>
          <p:nvPr>
            <p:ph sz="quarter" idx="4294967295"/>
          </p:nvPr>
        </p:nvSpPr>
        <p:spPr>
          <a:xfrm>
            <a:off x="5562600" y="1066800"/>
            <a:ext cx="3581400" cy="5029200"/>
          </a:xfrm>
        </p:spPr>
        <p:txBody>
          <a:bodyPr>
            <a:noAutofit/>
          </a:bodyPr>
          <a:lstStyle/>
          <a:p>
            <a:r>
              <a:rPr lang="en-US" sz="2000" dirty="0" smtClean="0"/>
              <a:t>Creating  new Fee</a:t>
            </a:r>
          </a:p>
          <a:p>
            <a:pPr lvl="1">
              <a:buFont typeface="Wingdings" pitchFamily="2" charset="2"/>
              <a:buChar char="Ø"/>
            </a:pPr>
            <a:r>
              <a:rPr lang="en-US" sz="1600" dirty="0" smtClean="0"/>
              <a:t>Select New Fee Assignment</a:t>
            </a:r>
          </a:p>
          <a:p>
            <a:pPr lvl="1">
              <a:buFont typeface="Wingdings" pitchFamily="2" charset="2"/>
              <a:buChar char="Ø"/>
            </a:pPr>
            <a:r>
              <a:rPr lang="en-US" sz="1600" dirty="0" smtClean="0"/>
              <a:t>Enter the Fee Type</a:t>
            </a:r>
          </a:p>
          <a:p>
            <a:pPr lvl="1">
              <a:buFont typeface="Wingdings" pitchFamily="2" charset="2"/>
              <a:buChar char="Ø"/>
            </a:pPr>
            <a:r>
              <a:rPr lang="en-US" sz="1600" dirty="0" smtClean="0"/>
              <a:t>If applicable enter the fee amount – only fees set up as ‘Variable’ will require adjustment to this field</a:t>
            </a:r>
          </a:p>
          <a:p>
            <a:pPr lvl="1">
              <a:buFont typeface="Wingdings" pitchFamily="2" charset="2"/>
              <a:buChar char="Ø"/>
            </a:pPr>
            <a:r>
              <a:rPr lang="en-US" sz="1600" dirty="0" smtClean="0"/>
              <a:t>Enter the Due Date for the fee</a:t>
            </a:r>
          </a:p>
          <a:p>
            <a:pPr lvl="1">
              <a:buFont typeface="Wingdings" pitchFamily="2" charset="2"/>
              <a:buChar char="Ø"/>
            </a:pPr>
            <a:r>
              <a:rPr lang="en-US" sz="1600" dirty="0" smtClean="0"/>
              <a:t>If the student will not be responsible for payment of the Fee, select the Exempt Checkbox</a:t>
            </a:r>
          </a:p>
          <a:p>
            <a:pPr lvl="1">
              <a:buFont typeface="Wingdings" pitchFamily="2" charset="2"/>
              <a:buChar char="Ø"/>
            </a:pPr>
            <a:r>
              <a:rPr lang="en-US" sz="1600" dirty="0" smtClean="0"/>
              <a:t>Enter any Comments regarding the fee for use in reports</a:t>
            </a:r>
          </a:p>
        </p:txBody>
      </p:sp>
      <p:pic>
        <p:nvPicPr>
          <p:cNvPr id="32771" name="Picture 3"/>
          <p:cNvPicPr>
            <a:picLocks noChangeAspect="1" noChangeArrowheads="1"/>
          </p:cNvPicPr>
          <p:nvPr/>
        </p:nvPicPr>
        <p:blipFill>
          <a:blip r:embed="rId2" cstate="print"/>
          <a:srcRect/>
          <a:stretch>
            <a:fillRect/>
          </a:stretch>
        </p:blipFill>
        <p:spPr bwMode="auto">
          <a:xfrm>
            <a:off x="228600" y="1066800"/>
            <a:ext cx="1733550" cy="12954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2772" name="Picture 4"/>
          <p:cNvPicPr>
            <a:picLocks noChangeAspect="1" noChangeArrowheads="1"/>
          </p:cNvPicPr>
          <p:nvPr/>
        </p:nvPicPr>
        <p:blipFill>
          <a:blip r:embed="rId3" cstate="print"/>
          <a:srcRect/>
          <a:stretch>
            <a:fillRect/>
          </a:stretch>
        </p:blipFill>
        <p:spPr bwMode="auto">
          <a:xfrm>
            <a:off x="1524000" y="2057400"/>
            <a:ext cx="3724275" cy="39624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New Fee Payments</a:t>
            </a:r>
            <a:endParaRPr lang="en-US" dirty="0"/>
          </a:p>
        </p:txBody>
      </p:sp>
      <p:sp>
        <p:nvSpPr>
          <p:cNvPr id="35843" name="Rectangle 3"/>
          <p:cNvSpPr>
            <a:spLocks noGrp="1" noChangeArrowheads="1"/>
          </p:cNvSpPr>
          <p:nvPr>
            <p:ph sz="quarter" idx="4294967295"/>
          </p:nvPr>
        </p:nvSpPr>
        <p:spPr>
          <a:xfrm>
            <a:off x="0" y="1066800"/>
            <a:ext cx="8077200" cy="1905000"/>
          </a:xfrm>
        </p:spPr>
        <p:txBody>
          <a:bodyPr>
            <a:noAutofit/>
          </a:bodyPr>
          <a:lstStyle/>
          <a:p>
            <a:r>
              <a:rPr lang="en-US" sz="2000" dirty="0" smtClean="0"/>
              <a:t>To make a payment on a fee, </a:t>
            </a:r>
            <a:r>
              <a:rPr lang="en-US" sz="2000" i="1" dirty="0" smtClean="0"/>
              <a:t>click the checkbox next to the fee for which a payment should be made</a:t>
            </a:r>
            <a:r>
              <a:rPr lang="en-US" sz="2000" dirty="0" smtClean="0"/>
              <a:t>. A single payment can satisfy multiple fees by selecting multiple checkboxes. If any part of a fee has not been paid, marking a checkbox for a fee will enable the </a:t>
            </a:r>
            <a:r>
              <a:rPr lang="en-US" sz="2000" b="1" dirty="0" smtClean="0"/>
              <a:t>Make a Payment </a:t>
            </a:r>
            <a:r>
              <a:rPr lang="en-US" sz="2000" dirty="0" smtClean="0"/>
              <a:t>button at the top of the editor.</a:t>
            </a:r>
          </a:p>
          <a:p>
            <a:pPr lvl="0"/>
            <a:endParaRPr lang="en-US" sz="2000" dirty="0" smtClean="0"/>
          </a:p>
        </p:txBody>
      </p:sp>
      <p:pic>
        <p:nvPicPr>
          <p:cNvPr id="33794" name="Picture 2"/>
          <p:cNvPicPr>
            <a:picLocks noChangeAspect="1" noChangeArrowheads="1"/>
          </p:cNvPicPr>
          <p:nvPr/>
        </p:nvPicPr>
        <p:blipFill>
          <a:blip r:embed="rId2" cstate="print"/>
          <a:srcRect/>
          <a:stretch>
            <a:fillRect/>
          </a:stretch>
        </p:blipFill>
        <p:spPr bwMode="auto">
          <a:xfrm>
            <a:off x="1447800" y="2667000"/>
            <a:ext cx="2633087" cy="28956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795" name="Picture 3"/>
          <p:cNvPicPr>
            <a:picLocks noChangeAspect="1" noChangeArrowheads="1"/>
          </p:cNvPicPr>
          <p:nvPr/>
        </p:nvPicPr>
        <p:blipFill>
          <a:blip r:embed="rId3" cstate="print"/>
          <a:srcRect/>
          <a:stretch>
            <a:fillRect/>
          </a:stretch>
        </p:blipFill>
        <p:spPr bwMode="auto">
          <a:xfrm>
            <a:off x="4572000" y="3429000"/>
            <a:ext cx="2913917" cy="3124200"/>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9" name="Straight Arrow Connector 8"/>
          <p:cNvCxnSpPr/>
          <p:nvPr/>
        </p:nvCxnSpPr>
        <p:spPr>
          <a:xfrm>
            <a:off x="3276600" y="2895600"/>
            <a:ext cx="13716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New Fee Payments</a:t>
            </a:r>
            <a:endParaRPr lang="en-US" dirty="0"/>
          </a:p>
        </p:txBody>
      </p:sp>
      <p:sp>
        <p:nvSpPr>
          <p:cNvPr id="35843" name="Rectangle 3"/>
          <p:cNvSpPr>
            <a:spLocks noGrp="1" noChangeArrowheads="1"/>
          </p:cNvSpPr>
          <p:nvPr>
            <p:ph sz="quarter" idx="4294967295"/>
          </p:nvPr>
        </p:nvSpPr>
        <p:spPr>
          <a:xfrm>
            <a:off x="0" y="1066800"/>
            <a:ext cx="7772400" cy="914400"/>
          </a:xfrm>
        </p:spPr>
        <p:txBody>
          <a:bodyPr>
            <a:noAutofit/>
          </a:bodyPr>
          <a:lstStyle/>
          <a:p>
            <a:r>
              <a:rPr lang="en-US" sz="2000" dirty="0" smtClean="0"/>
              <a:t>Enter the </a:t>
            </a:r>
            <a:r>
              <a:rPr lang="en-US" sz="2000" b="1" dirty="0" smtClean="0"/>
              <a:t>Amount </a:t>
            </a:r>
            <a:r>
              <a:rPr lang="en-US" sz="2000" dirty="0" smtClean="0"/>
              <a:t>of the payment. Clicking </a:t>
            </a:r>
            <a:r>
              <a:rPr lang="en-US" sz="2000" b="1" dirty="0" smtClean="0"/>
              <a:t>Pay All </a:t>
            </a:r>
            <a:r>
              <a:rPr lang="en-US" sz="2000" dirty="0" smtClean="0"/>
              <a:t>will populate this field with the amount of the fee remaining to be paid.</a:t>
            </a:r>
          </a:p>
        </p:txBody>
      </p:sp>
      <p:pic>
        <p:nvPicPr>
          <p:cNvPr id="34818" name="Picture 2"/>
          <p:cNvPicPr>
            <a:picLocks noChangeAspect="1" noChangeArrowheads="1"/>
          </p:cNvPicPr>
          <p:nvPr/>
        </p:nvPicPr>
        <p:blipFill>
          <a:blip r:embed="rId2" cstate="print"/>
          <a:srcRect/>
          <a:stretch>
            <a:fillRect/>
          </a:stretch>
        </p:blipFill>
        <p:spPr bwMode="auto">
          <a:xfrm>
            <a:off x="304800" y="1752600"/>
            <a:ext cx="2660072" cy="28956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 name="Rectangle 3"/>
          <p:cNvSpPr txBox="1">
            <a:spLocks noChangeArrowheads="1"/>
          </p:cNvSpPr>
          <p:nvPr/>
        </p:nvSpPr>
        <p:spPr>
          <a:xfrm>
            <a:off x="3276600" y="1981200"/>
            <a:ext cx="5638800" cy="1752600"/>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sz="2000" dirty="0" smtClean="0"/>
              <a:t>The </a:t>
            </a:r>
            <a:r>
              <a:rPr lang="en-US" sz="2000" b="1" dirty="0" smtClean="0"/>
              <a:t>Payment Amount </a:t>
            </a:r>
            <a:r>
              <a:rPr lang="en-US" sz="2000" dirty="0" smtClean="0"/>
              <a:t>fields allow the user to set the amount paid for each fee, which is not to exceed the Fee Assignment amount. When values are entered in these fields, the main </a:t>
            </a:r>
            <a:r>
              <a:rPr lang="en-US" sz="2000" b="1" dirty="0" smtClean="0"/>
              <a:t>Amount </a:t>
            </a:r>
            <a:r>
              <a:rPr lang="en-US" sz="2000" dirty="0" smtClean="0"/>
              <a:t>field will be populated with a sum of these fields.</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4819" name="Picture 3"/>
          <p:cNvPicPr>
            <a:picLocks noChangeAspect="1" noChangeArrowheads="1"/>
          </p:cNvPicPr>
          <p:nvPr/>
        </p:nvPicPr>
        <p:blipFill>
          <a:blip r:embed="rId3" cstate="print"/>
          <a:srcRect/>
          <a:stretch>
            <a:fillRect/>
          </a:stretch>
        </p:blipFill>
        <p:spPr bwMode="auto">
          <a:xfrm>
            <a:off x="5638800" y="3688746"/>
            <a:ext cx="2743200" cy="2940654"/>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 name="Oval 9"/>
          <p:cNvSpPr/>
          <p:nvPr/>
        </p:nvSpPr>
        <p:spPr>
          <a:xfrm>
            <a:off x="1295400" y="1981200"/>
            <a:ext cx="914400" cy="6096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7086600" y="5029200"/>
            <a:ext cx="1143000" cy="1066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6705600" y="3886200"/>
            <a:ext cx="533400" cy="6096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3"/>
          <p:cNvSpPr txBox="1">
            <a:spLocks noChangeArrowheads="1"/>
          </p:cNvSpPr>
          <p:nvPr/>
        </p:nvSpPr>
        <p:spPr>
          <a:xfrm>
            <a:off x="76200" y="5029200"/>
            <a:ext cx="4572000" cy="1066800"/>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pPr>
            <a:r>
              <a:rPr lang="en-US" sz="2000" dirty="0" smtClean="0"/>
              <a:t>If more than the amount of the fees selected is paid, the extra amount will become a </a:t>
            </a:r>
            <a:r>
              <a:rPr lang="en-US" sz="2000" b="1" dirty="0" smtClean="0"/>
              <a:t>Surplus</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pull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New Fee Payments</a:t>
            </a:r>
            <a:endParaRPr lang="en-US" dirty="0"/>
          </a:p>
        </p:txBody>
      </p:sp>
      <p:sp>
        <p:nvSpPr>
          <p:cNvPr id="35843" name="Rectangle 3"/>
          <p:cNvSpPr>
            <a:spLocks noGrp="1" noChangeArrowheads="1"/>
          </p:cNvSpPr>
          <p:nvPr>
            <p:ph sz="quarter" idx="4294967295"/>
          </p:nvPr>
        </p:nvSpPr>
        <p:spPr>
          <a:xfrm>
            <a:off x="0" y="1066800"/>
            <a:ext cx="7772400" cy="2438400"/>
          </a:xfrm>
        </p:spPr>
        <p:txBody>
          <a:bodyPr>
            <a:noAutofit/>
          </a:bodyPr>
          <a:lstStyle/>
          <a:p>
            <a:r>
              <a:rPr lang="en-US" sz="2000" dirty="0" smtClean="0"/>
              <a:t>Auto Pay - Districts have the option of setting fees to automatically pay from a surplus, if one exists. This option is set in System Administration &gt; Preferences &gt; System Preferences &gt; </a:t>
            </a:r>
            <a:r>
              <a:rPr lang="en-US" sz="2000" dirty="0" err="1" smtClean="0"/>
              <a:t>Autopay</a:t>
            </a:r>
            <a:r>
              <a:rPr lang="en-US" sz="2000" dirty="0" smtClean="0"/>
              <a:t> Fees with Surplus Balance. When the </a:t>
            </a:r>
            <a:r>
              <a:rPr lang="en-US" sz="2000" dirty="0" err="1" smtClean="0"/>
              <a:t>Autopay</a:t>
            </a:r>
            <a:r>
              <a:rPr lang="en-US" sz="2000" dirty="0" smtClean="0"/>
              <a:t> Fees with Surplus Balance option is enabled, a note will appear when a new fee assignment is created, indicating that the fee will be paid up to the full balance of the surplus.</a:t>
            </a:r>
          </a:p>
          <a:p>
            <a:endParaRPr lang="en-US" sz="2000" dirty="0" smtClean="0"/>
          </a:p>
        </p:txBody>
      </p:sp>
      <p:pic>
        <p:nvPicPr>
          <p:cNvPr id="35842" name="Picture 2"/>
          <p:cNvPicPr>
            <a:picLocks noChangeAspect="1" noChangeArrowheads="1"/>
          </p:cNvPicPr>
          <p:nvPr/>
        </p:nvPicPr>
        <p:blipFill>
          <a:blip r:embed="rId2" cstate="print"/>
          <a:srcRect/>
          <a:stretch>
            <a:fillRect/>
          </a:stretch>
        </p:blipFill>
        <p:spPr bwMode="auto">
          <a:xfrm>
            <a:off x="2590800" y="3171825"/>
            <a:ext cx="3676650" cy="29241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Fee Adjustments</a:t>
            </a:r>
            <a:endParaRPr lang="en-US" dirty="0"/>
          </a:p>
        </p:txBody>
      </p:sp>
      <p:sp>
        <p:nvSpPr>
          <p:cNvPr id="4" name="Rectangle 3"/>
          <p:cNvSpPr>
            <a:spLocks noGrp="1" noChangeArrowheads="1"/>
          </p:cNvSpPr>
          <p:nvPr>
            <p:ph sz="quarter" idx="4294967295"/>
          </p:nvPr>
        </p:nvSpPr>
        <p:spPr>
          <a:xfrm>
            <a:off x="0" y="1066800"/>
            <a:ext cx="8077200" cy="1752600"/>
          </a:xfrm>
        </p:spPr>
        <p:txBody>
          <a:bodyPr>
            <a:noAutofit/>
          </a:bodyPr>
          <a:lstStyle/>
          <a:p>
            <a:r>
              <a:rPr lang="en-US" sz="2000" dirty="0" smtClean="0"/>
              <a:t>Fee adjustments are used to modify the </a:t>
            </a:r>
            <a:r>
              <a:rPr lang="en-US" sz="2000" i="1" dirty="0" smtClean="0"/>
              <a:t>amount due </a:t>
            </a:r>
            <a:r>
              <a:rPr lang="en-US" sz="2000" dirty="0" smtClean="0"/>
              <a:t>for a fee. Adjustments can only be made for one fee at a time. Fee adjustments may only be made for the remaining balance for that fee. Marking the checkbox next to a fee enables the </a:t>
            </a:r>
            <a:r>
              <a:rPr lang="en-US" sz="2000" b="1" dirty="0" smtClean="0"/>
              <a:t>Make Adjustment </a:t>
            </a:r>
            <a:r>
              <a:rPr lang="en-US" sz="2000" dirty="0" smtClean="0"/>
              <a:t>button.</a:t>
            </a:r>
          </a:p>
          <a:p>
            <a:r>
              <a:rPr lang="en-US" sz="2000" dirty="0" smtClean="0"/>
              <a:t>The Subtracted Amount cannot exceed the remaining amount of the fee.</a:t>
            </a:r>
          </a:p>
          <a:p>
            <a:pPr>
              <a:buNone/>
            </a:pPr>
            <a:endParaRPr lang="en-US" sz="2000" dirty="0" smtClean="0"/>
          </a:p>
        </p:txBody>
      </p:sp>
      <p:pic>
        <p:nvPicPr>
          <p:cNvPr id="36867" name="Picture 3"/>
          <p:cNvPicPr>
            <a:picLocks noChangeAspect="1" noChangeArrowheads="1"/>
          </p:cNvPicPr>
          <p:nvPr/>
        </p:nvPicPr>
        <p:blipFill>
          <a:blip r:embed="rId2" cstate="print"/>
          <a:srcRect/>
          <a:stretch>
            <a:fillRect/>
          </a:stretch>
        </p:blipFill>
        <p:spPr bwMode="auto">
          <a:xfrm>
            <a:off x="4419600" y="3505200"/>
            <a:ext cx="3705225" cy="25146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6866" name="Picture 2"/>
          <p:cNvPicPr>
            <a:picLocks noChangeAspect="1" noChangeArrowheads="1"/>
          </p:cNvPicPr>
          <p:nvPr/>
        </p:nvPicPr>
        <p:blipFill>
          <a:blip r:embed="rId3" cstate="print"/>
          <a:srcRect/>
          <a:stretch>
            <a:fillRect/>
          </a:stretch>
        </p:blipFill>
        <p:spPr bwMode="auto">
          <a:xfrm>
            <a:off x="838200" y="2819400"/>
            <a:ext cx="3248025" cy="153352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Deposits	</a:t>
            </a:r>
            <a:endParaRPr lang="en-US" dirty="0"/>
          </a:p>
        </p:txBody>
      </p:sp>
      <p:sp>
        <p:nvSpPr>
          <p:cNvPr id="35843" name="Rectangle 3"/>
          <p:cNvSpPr>
            <a:spLocks noGrp="1" noChangeArrowheads="1"/>
          </p:cNvSpPr>
          <p:nvPr>
            <p:ph sz="quarter" idx="4294967295"/>
          </p:nvPr>
        </p:nvSpPr>
        <p:spPr>
          <a:xfrm>
            <a:off x="5105400" y="1066800"/>
            <a:ext cx="4038600" cy="3733800"/>
          </a:xfrm>
        </p:spPr>
        <p:txBody>
          <a:bodyPr>
            <a:noAutofit/>
          </a:bodyPr>
          <a:lstStyle/>
          <a:p>
            <a:r>
              <a:rPr lang="en-US" sz="2000" dirty="0" smtClean="0"/>
              <a:t>Deposits create a </a:t>
            </a:r>
            <a:r>
              <a:rPr lang="en-US" sz="2000" b="1" dirty="0" smtClean="0"/>
              <a:t>surplus </a:t>
            </a:r>
            <a:r>
              <a:rPr lang="en-US" sz="2000" dirty="0" smtClean="0"/>
              <a:t>that can be applied to future fee assignments, and can only be made if there is no fee amount remaining to be paid or if a Surplus already exists.  If there are outstanding fees to be paid, the </a:t>
            </a:r>
            <a:r>
              <a:rPr lang="en-US" sz="2000" b="1" dirty="0" smtClean="0"/>
              <a:t>Make Deposit </a:t>
            </a:r>
            <a:r>
              <a:rPr lang="en-US" sz="2000" dirty="0" smtClean="0"/>
              <a:t>button will be disabled. If unpaid fees remain, a </a:t>
            </a:r>
            <a:r>
              <a:rPr lang="en-US" sz="2000" b="1" dirty="0" smtClean="0"/>
              <a:t>payment </a:t>
            </a:r>
            <a:r>
              <a:rPr lang="en-US" sz="2000" dirty="0" smtClean="0"/>
              <a:t>should be made rather than a deposit.</a:t>
            </a:r>
          </a:p>
          <a:p>
            <a:pPr lvl="0"/>
            <a:endParaRPr lang="en-US" sz="2000" dirty="0" smtClean="0"/>
          </a:p>
        </p:txBody>
      </p:sp>
      <p:pic>
        <p:nvPicPr>
          <p:cNvPr id="37890" name="Picture 2"/>
          <p:cNvPicPr>
            <a:picLocks noChangeAspect="1" noChangeArrowheads="1"/>
          </p:cNvPicPr>
          <p:nvPr/>
        </p:nvPicPr>
        <p:blipFill>
          <a:blip r:embed="rId2" cstate="print"/>
          <a:srcRect/>
          <a:stretch>
            <a:fillRect/>
          </a:stretch>
        </p:blipFill>
        <p:spPr bwMode="auto">
          <a:xfrm>
            <a:off x="304800" y="1295400"/>
            <a:ext cx="3132083" cy="609600"/>
          </a:xfrm>
          <a:prstGeom prst="rect">
            <a:avLst/>
          </a:prstGeom>
          <a:noFill/>
          <a:ln w="9525">
            <a:noFill/>
            <a:miter lim="800000"/>
            <a:headEnd/>
            <a:tailEnd/>
          </a:ln>
        </p:spPr>
      </p:pic>
      <p:pic>
        <p:nvPicPr>
          <p:cNvPr id="37891" name="Picture 3"/>
          <p:cNvPicPr>
            <a:picLocks noChangeAspect="1" noChangeArrowheads="1"/>
          </p:cNvPicPr>
          <p:nvPr/>
        </p:nvPicPr>
        <p:blipFill>
          <a:blip r:embed="rId3" cstate="print"/>
          <a:srcRect/>
          <a:stretch>
            <a:fillRect/>
          </a:stretch>
        </p:blipFill>
        <p:spPr bwMode="auto">
          <a:xfrm>
            <a:off x="685800" y="2286000"/>
            <a:ext cx="3667125" cy="180022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Surplus</a:t>
            </a:r>
            <a:endParaRPr lang="en-US" dirty="0"/>
          </a:p>
        </p:txBody>
      </p:sp>
      <p:sp>
        <p:nvSpPr>
          <p:cNvPr id="35843" name="Rectangle 3"/>
          <p:cNvSpPr>
            <a:spLocks noGrp="1" noChangeArrowheads="1"/>
          </p:cNvSpPr>
          <p:nvPr>
            <p:ph sz="quarter" idx="4294967295"/>
          </p:nvPr>
        </p:nvSpPr>
        <p:spPr>
          <a:xfrm>
            <a:off x="0" y="1066800"/>
            <a:ext cx="8077200" cy="2057400"/>
          </a:xfrm>
        </p:spPr>
        <p:txBody>
          <a:bodyPr>
            <a:noAutofit/>
          </a:bodyPr>
          <a:lstStyle/>
          <a:p>
            <a:r>
              <a:rPr lang="en-US" sz="2000" dirty="0" smtClean="0"/>
              <a:t>New in E1114 is the ability to track a Surplus for students.  Any amount paid which exceeds the amount owed will become a </a:t>
            </a:r>
            <a:r>
              <a:rPr lang="en-US" sz="2000" b="1" dirty="0" smtClean="0"/>
              <a:t>Surplus</a:t>
            </a:r>
            <a:r>
              <a:rPr lang="en-US" sz="2000" dirty="0" smtClean="0"/>
              <a:t>, and </a:t>
            </a:r>
            <a:r>
              <a:rPr lang="en-US" sz="2000" b="1" dirty="0" smtClean="0"/>
              <a:t>Surplus Balance </a:t>
            </a:r>
            <a:r>
              <a:rPr lang="en-US" sz="2000" dirty="0" smtClean="0"/>
              <a:t>appears at the bottom of the Fees Editor in blue text, above the </a:t>
            </a:r>
            <a:r>
              <a:rPr lang="en-US" sz="2000" b="1" dirty="0" smtClean="0"/>
              <a:t>Total Due</a:t>
            </a:r>
            <a:r>
              <a:rPr lang="en-US" sz="2000" dirty="0" smtClean="0"/>
              <a:t>.  Clicking on the blue Surplus value will open a Deposit and Withdrawal Detail window listing all transactions performed with surplus funds.  </a:t>
            </a:r>
          </a:p>
          <a:p>
            <a:pPr lvl="0">
              <a:buNone/>
            </a:pPr>
            <a:endParaRPr lang="en-US" sz="2000" dirty="0" smtClean="0"/>
          </a:p>
        </p:txBody>
      </p:sp>
      <p:pic>
        <p:nvPicPr>
          <p:cNvPr id="4" name="Picture 4"/>
          <p:cNvPicPr>
            <a:picLocks noChangeAspect="1" noChangeArrowheads="1"/>
          </p:cNvPicPr>
          <p:nvPr/>
        </p:nvPicPr>
        <p:blipFill>
          <a:blip r:embed="rId2" cstate="print"/>
          <a:srcRect/>
          <a:stretch>
            <a:fillRect/>
          </a:stretch>
        </p:blipFill>
        <p:spPr bwMode="auto">
          <a:xfrm>
            <a:off x="1143000" y="3829050"/>
            <a:ext cx="2314575" cy="62865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 name="Picture 5"/>
          <p:cNvPicPr>
            <a:picLocks noChangeAspect="1" noChangeArrowheads="1"/>
          </p:cNvPicPr>
          <p:nvPr/>
        </p:nvPicPr>
        <p:blipFill>
          <a:blip r:embed="rId3" cstate="print"/>
          <a:srcRect/>
          <a:stretch>
            <a:fillRect/>
          </a:stretch>
        </p:blipFill>
        <p:spPr bwMode="auto">
          <a:xfrm>
            <a:off x="4038600" y="3467100"/>
            <a:ext cx="4314825" cy="14097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Refunds</a:t>
            </a:r>
            <a:endParaRPr lang="en-US" dirty="0"/>
          </a:p>
        </p:txBody>
      </p:sp>
      <p:sp>
        <p:nvSpPr>
          <p:cNvPr id="35843" name="Rectangle 3"/>
          <p:cNvSpPr>
            <a:spLocks noGrp="1" noChangeArrowheads="1"/>
          </p:cNvSpPr>
          <p:nvPr>
            <p:ph sz="quarter" idx="4294967295"/>
          </p:nvPr>
        </p:nvSpPr>
        <p:spPr>
          <a:xfrm>
            <a:off x="0" y="1066800"/>
            <a:ext cx="3733800" cy="5029200"/>
          </a:xfrm>
        </p:spPr>
        <p:txBody>
          <a:bodyPr>
            <a:noAutofit/>
          </a:bodyPr>
          <a:lstStyle/>
          <a:p>
            <a:r>
              <a:rPr lang="en-US" sz="2000" dirty="0" smtClean="0"/>
              <a:t>Below the transaction list in the Surplus editor appears a "Refund Balance" link which, once clicked, opens an additional refund section of the Deposit and Withdrawal Detail window.  To refund all or part of a Surplus, enter a </a:t>
            </a:r>
            <a:r>
              <a:rPr lang="en-US" sz="2000" b="1" dirty="0" smtClean="0"/>
              <a:t>Refund Amount</a:t>
            </a:r>
            <a:r>
              <a:rPr lang="en-US" sz="2000" dirty="0" smtClean="0"/>
              <a:t>, a </a:t>
            </a:r>
            <a:r>
              <a:rPr lang="en-US" sz="2000" b="1" dirty="0" smtClean="0"/>
              <a:t>Transaction Date</a:t>
            </a:r>
            <a:r>
              <a:rPr lang="en-US" sz="2000" dirty="0" smtClean="0"/>
              <a:t>, any </a:t>
            </a:r>
            <a:r>
              <a:rPr lang="en-US" sz="2000" b="1" dirty="0" smtClean="0"/>
              <a:t>Comments </a:t>
            </a:r>
            <a:r>
              <a:rPr lang="en-US" sz="2000" dirty="0" smtClean="0"/>
              <a:t>associated with the refund and click Refund Balance.  The refund amount will be subtracted from the surplus total.</a:t>
            </a:r>
          </a:p>
          <a:p>
            <a:pPr lvl="0"/>
            <a:endParaRPr lang="en-US" sz="2000" dirty="0" smtClean="0"/>
          </a:p>
        </p:txBody>
      </p:sp>
      <p:pic>
        <p:nvPicPr>
          <p:cNvPr id="45059" name="Picture 3"/>
          <p:cNvPicPr>
            <a:picLocks noChangeAspect="1" noChangeArrowheads="1"/>
          </p:cNvPicPr>
          <p:nvPr/>
        </p:nvPicPr>
        <p:blipFill>
          <a:blip r:embed="rId2" cstate="print"/>
          <a:srcRect/>
          <a:stretch>
            <a:fillRect/>
          </a:stretch>
        </p:blipFill>
        <p:spPr bwMode="auto">
          <a:xfrm>
            <a:off x="4572000" y="1752600"/>
            <a:ext cx="4295775" cy="29241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Voiding Transactions</a:t>
            </a:r>
            <a:endParaRPr lang="en-US" dirty="0"/>
          </a:p>
        </p:txBody>
      </p:sp>
      <p:sp>
        <p:nvSpPr>
          <p:cNvPr id="35843" name="Rectangle 3"/>
          <p:cNvSpPr>
            <a:spLocks noGrp="1" noChangeArrowheads="1"/>
          </p:cNvSpPr>
          <p:nvPr>
            <p:ph sz="quarter" idx="4294967295"/>
          </p:nvPr>
        </p:nvSpPr>
        <p:spPr>
          <a:xfrm>
            <a:off x="0" y="1066800"/>
            <a:ext cx="8077200" cy="2209800"/>
          </a:xfrm>
        </p:spPr>
        <p:txBody>
          <a:bodyPr>
            <a:noAutofit/>
          </a:bodyPr>
          <a:lstStyle/>
          <a:p>
            <a:r>
              <a:rPr lang="en-US" sz="2000" dirty="0" smtClean="0"/>
              <a:t>Fee Assignments, Payments and Adjustments cannot be deleted. Instead, they are voided, which reverses the transaction.  Deposits cannot be voided, only Refunded.  Fees paid online must be voided in the Finance module of Campus.  </a:t>
            </a:r>
          </a:p>
          <a:p>
            <a:pPr lvl="0"/>
            <a:r>
              <a:rPr lang="en-US" sz="2000" dirty="0" smtClean="0"/>
              <a:t>Voiding a fee assignment will also void all payments and adjustments attached to the assignment.  Any payment amounts associated with a voided fee assignment will be added to the Student Surplus total.</a:t>
            </a:r>
          </a:p>
        </p:txBody>
      </p:sp>
      <p:pic>
        <p:nvPicPr>
          <p:cNvPr id="44034" name="Picture 2"/>
          <p:cNvPicPr>
            <a:picLocks noChangeAspect="1" noChangeArrowheads="1"/>
          </p:cNvPicPr>
          <p:nvPr/>
        </p:nvPicPr>
        <p:blipFill>
          <a:blip r:embed="rId2" cstate="print"/>
          <a:srcRect/>
          <a:stretch>
            <a:fillRect/>
          </a:stretch>
        </p:blipFill>
        <p:spPr bwMode="auto">
          <a:xfrm>
            <a:off x="762000" y="3886200"/>
            <a:ext cx="7580313" cy="2076450"/>
          </a:xfrm>
          <a:prstGeom prst="rect">
            <a:avLst/>
          </a:prstGeom>
          <a:noFill/>
          <a:ln w="9525">
            <a:noFill/>
            <a:miter lim="800000"/>
            <a:headEnd/>
            <a:tailEnd/>
          </a:ln>
        </p:spPr>
      </p:pic>
      <p:pic>
        <p:nvPicPr>
          <p:cNvPr id="44033" name="Picture 1"/>
          <p:cNvPicPr>
            <a:picLocks noChangeAspect="1" noChangeArrowheads="1"/>
          </p:cNvPicPr>
          <p:nvPr/>
        </p:nvPicPr>
        <p:blipFill>
          <a:blip r:embed="rId3" cstate="print"/>
          <a:srcRect/>
          <a:stretch>
            <a:fillRect/>
          </a:stretch>
        </p:blipFill>
        <p:spPr bwMode="auto">
          <a:xfrm>
            <a:off x="457200" y="3352800"/>
            <a:ext cx="3667125" cy="2457450"/>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35843" name="Rectangle 3"/>
          <p:cNvSpPr>
            <a:spLocks noGrp="1" noChangeArrowheads="1"/>
          </p:cNvSpPr>
          <p:nvPr>
            <p:ph idx="1"/>
          </p:nvPr>
        </p:nvSpPr>
        <p:spPr>
          <a:xfrm>
            <a:off x="314325" y="1266738"/>
            <a:ext cx="8524875" cy="4448262"/>
          </a:xfrm>
        </p:spPr>
        <p:txBody>
          <a:bodyPr>
            <a:noAutofit/>
          </a:bodyPr>
          <a:lstStyle/>
          <a:p>
            <a:r>
              <a:rPr lang="en-US" sz="2400" dirty="0" smtClean="0"/>
              <a:t>Student Information</a:t>
            </a:r>
          </a:p>
          <a:p>
            <a:pPr lvl="1">
              <a:buFont typeface="Wingdings" pitchFamily="2" charset="2"/>
              <a:buChar char="Ø"/>
            </a:pPr>
            <a:r>
              <a:rPr lang="en-US" sz="2000" dirty="0" smtClean="0"/>
              <a:t>Deposits</a:t>
            </a:r>
          </a:p>
          <a:p>
            <a:pPr lvl="1">
              <a:buFont typeface="Wingdings" pitchFamily="2" charset="2"/>
              <a:buChar char="Ø"/>
            </a:pPr>
            <a:r>
              <a:rPr lang="en-US" sz="2000" dirty="0" smtClean="0"/>
              <a:t>Surplus</a:t>
            </a:r>
          </a:p>
          <a:p>
            <a:pPr lvl="1">
              <a:buFont typeface="Wingdings" pitchFamily="2" charset="2"/>
              <a:buChar char="Ø"/>
            </a:pPr>
            <a:r>
              <a:rPr lang="en-US" sz="2000" dirty="0" smtClean="0"/>
              <a:t>Refunds</a:t>
            </a:r>
          </a:p>
          <a:p>
            <a:pPr lvl="1">
              <a:buFont typeface="Wingdings" pitchFamily="2" charset="2"/>
              <a:buChar char="Ø"/>
            </a:pPr>
            <a:r>
              <a:rPr lang="en-US" sz="2000" dirty="0" smtClean="0"/>
              <a:t>Voiding Assignments, Payments or Adjustments</a:t>
            </a:r>
          </a:p>
          <a:p>
            <a:pPr lvl="0"/>
            <a:r>
              <a:rPr lang="en-US" sz="2400" dirty="0" smtClean="0"/>
              <a:t>Fees Reports</a:t>
            </a:r>
          </a:p>
          <a:p>
            <a:pPr lvl="1">
              <a:buFont typeface="Wingdings" pitchFamily="2" charset="2"/>
              <a:buChar char="Ø"/>
            </a:pPr>
            <a:r>
              <a:rPr lang="en-US" sz="2000" dirty="0" smtClean="0"/>
              <a:t>Fee Audit</a:t>
            </a:r>
          </a:p>
          <a:p>
            <a:pPr lvl="1">
              <a:buFont typeface="Wingdings" pitchFamily="2" charset="2"/>
              <a:buChar char="Ø"/>
            </a:pPr>
            <a:r>
              <a:rPr lang="en-US" sz="2000" dirty="0" smtClean="0"/>
              <a:t>Fee Billing Batch</a:t>
            </a:r>
          </a:p>
          <a:p>
            <a:pPr lvl="1">
              <a:buFont typeface="Wingdings" pitchFamily="2" charset="2"/>
              <a:buChar char="Ø"/>
            </a:pPr>
            <a:r>
              <a:rPr lang="en-US" sz="2000" dirty="0" smtClean="0"/>
              <a:t>Fee Receivable Summary</a:t>
            </a:r>
          </a:p>
          <a:p>
            <a:r>
              <a:rPr lang="en-US" sz="2400" dirty="0" smtClean="0"/>
              <a:t>Q &amp; A</a:t>
            </a:r>
            <a:endParaRPr lang="en-US" sz="2400" dirty="0"/>
          </a:p>
        </p:txBody>
      </p:sp>
    </p:spTree>
  </p:cSld>
  <p:clrMapOvr>
    <a:masterClrMapping/>
  </p:clrMapOvr>
  <p:transition>
    <p:pull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Student Information – Voiding Transactions</a:t>
            </a:r>
            <a:endParaRPr lang="en-US" dirty="0"/>
          </a:p>
        </p:txBody>
      </p:sp>
      <p:sp>
        <p:nvSpPr>
          <p:cNvPr id="35843" name="Rectangle 3"/>
          <p:cNvSpPr>
            <a:spLocks noGrp="1" noChangeArrowheads="1"/>
          </p:cNvSpPr>
          <p:nvPr>
            <p:ph sz="quarter" idx="4294967295"/>
          </p:nvPr>
        </p:nvSpPr>
        <p:spPr>
          <a:xfrm>
            <a:off x="0" y="1066800"/>
            <a:ext cx="4191000" cy="4953000"/>
          </a:xfrm>
        </p:spPr>
        <p:txBody>
          <a:bodyPr>
            <a:noAutofit/>
          </a:bodyPr>
          <a:lstStyle/>
          <a:p>
            <a:pPr lvl="0"/>
            <a:r>
              <a:rPr lang="en-US" sz="2400" dirty="0" smtClean="0"/>
              <a:t>When voiding a Payment, indicate the </a:t>
            </a:r>
            <a:r>
              <a:rPr lang="en-US" sz="2400" b="1" dirty="0" smtClean="0"/>
              <a:t>Payment Void Type</a:t>
            </a:r>
            <a:r>
              <a:rPr lang="en-US" sz="2400" dirty="0" smtClean="0"/>
              <a:t>.  </a:t>
            </a:r>
          </a:p>
          <a:p>
            <a:pPr lvl="1">
              <a:buFont typeface="Wingdings" pitchFamily="2" charset="2"/>
              <a:buChar char="Ø"/>
            </a:pPr>
            <a:r>
              <a:rPr lang="en-US" sz="2000" dirty="0" smtClean="0"/>
              <a:t>"Void payment to this fee and create deposit" will void the selected payment only and create a surplus with the amount paid. </a:t>
            </a:r>
          </a:p>
          <a:p>
            <a:pPr lvl="1">
              <a:buFont typeface="Wingdings" pitchFamily="2" charset="2"/>
              <a:buChar char="Ø"/>
            </a:pPr>
            <a:r>
              <a:rPr lang="en-US" sz="2000" dirty="0" smtClean="0"/>
              <a:t>"Void payments to all fee assignments paid with this fee payment" will void the selected payment and any other payments made in the same transaction.</a:t>
            </a:r>
            <a:endParaRPr lang="en-US" sz="2000" dirty="0"/>
          </a:p>
        </p:txBody>
      </p:sp>
      <p:pic>
        <p:nvPicPr>
          <p:cNvPr id="58371" name="Picture 3"/>
          <p:cNvPicPr>
            <a:picLocks noChangeAspect="1" noChangeArrowheads="1"/>
          </p:cNvPicPr>
          <p:nvPr/>
        </p:nvPicPr>
        <p:blipFill>
          <a:blip r:embed="rId2" cstate="print"/>
          <a:srcRect/>
          <a:stretch>
            <a:fillRect/>
          </a:stretch>
        </p:blipFill>
        <p:spPr bwMode="auto">
          <a:xfrm>
            <a:off x="4724400" y="1905000"/>
            <a:ext cx="3771900" cy="34861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Fees Report</a:t>
            </a:r>
            <a:endParaRPr lang="en-US" dirty="0"/>
          </a:p>
        </p:txBody>
      </p:sp>
      <p:sp>
        <p:nvSpPr>
          <p:cNvPr id="35843" name="Rectangle 3"/>
          <p:cNvSpPr>
            <a:spLocks noGrp="1" noChangeArrowheads="1"/>
          </p:cNvSpPr>
          <p:nvPr>
            <p:ph sz="quarter" idx="4294967295"/>
          </p:nvPr>
        </p:nvSpPr>
        <p:spPr>
          <a:xfrm>
            <a:off x="0" y="1066800"/>
            <a:ext cx="8077200" cy="914400"/>
          </a:xfrm>
        </p:spPr>
        <p:txBody>
          <a:bodyPr>
            <a:noAutofit/>
          </a:bodyPr>
          <a:lstStyle/>
          <a:p>
            <a:pPr lvl="0"/>
            <a:r>
              <a:rPr lang="en-US" sz="2000" dirty="0" smtClean="0"/>
              <a:t>The fees report can be printed from the Student’s fees tab, by clicking on the ‘Print’ button.</a:t>
            </a:r>
          </a:p>
        </p:txBody>
      </p:sp>
      <p:pic>
        <p:nvPicPr>
          <p:cNvPr id="46081" name="Picture 1"/>
          <p:cNvPicPr>
            <a:picLocks noChangeAspect="1" noChangeArrowheads="1"/>
          </p:cNvPicPr>
          <p:nvPr/>
        </p:nvPicPr>
        <p:blipFill>
          <a:blip r:embed="rId2" cstate="print"/>
          <a:srcRect/>
          <a:stretch>
            <a:fillRect/>
          </a:stretch>
        </p:blipFill>
        <p:spPr bwMode="auto">
          <a:xfrm>
            <a:off x="1752600" y="1905000"/>
            <a:ext cx="6324600" cy="41052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Audit</a:t>
            </a:r>
            <a:endParaRPr lang="en-US" dirty="0"/>
          </a:p>
        </p:txBody>
      </p:sp>
      <p:sp>
        <p:nvSpPr>
          <p:cNvPr id="35843" name="Rectangle 3"/>
          <p:cNvSpPr>
            <a:spLocks noGrp="1" noChangeArrowheads="1"/>
          </p:cNvSpPr>
          <p:nvPr>
            <p:ph sz="quarter" idx="4294967295"/>
          </p:nvPr>
        </p:nvSpPr>
        <p:spPr>
          <a:xfrm>
            <a:off x="0" y="1066800"/>
            <a:ext cx="8077200" cy="914400"/>
          </a:xfrm>
        </p:spPr>
        <p:txBody>
          <a:bodyPr>
            <a:noAutofit/>
          </a:bodyPr>
          <a:lstStyle/>
          <a:p>
            <a:pPr lvl="0"/>
            <a:r>
              <a:rPr lang="en-US" sz="2000" dirty="0" smtClean="0"/>
              <a:t>The Fee Audit report functions similarly to a wizard to provide a summary of the various transactions and records related to student fees.</a:t>
            </a:r>
          </a:p>
        </p:txBody>
      </p:sp>
      <p:pic>
        <p:nvPicPr>
          <p:cNvPr id="59394" name="Picture 2"/>
          <p:cNvPicPr>
            <a:picLocks noChangeAspect="1" noChangeArrowheads="1"/>
          </p:cNvPicPr>
          <p:nvPr/>
        </p:nvPicPr>
        <p:blipFill>
          <a:blip r:embed="rId2" cstate="print"/>
          <a:srcRect/>
          <a:stretch>
            <a:fillRect/>
          </a:stretch>
        </p:blipFill>
        <p:spPr bwMode="auto">
          <a:xfrm>
            <a:off x="457200" y="1981200"/>
            <a:ext cx="1514475" cy="20478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9395" name="Picture 3"/>
          <p:cNvPicPr>
            <a:picLocks noChangeAspect="1" noChangeArrowheads="1"/>
          </p:cNvPicPr>
          <p:nvPr/>
        </p:nvPicPr>
        <p:blipFill>
          <a:blip r:embed="rId3" cstate="print"/>
          <a:srcRect/>
          <a:stretch>
            <a:fillRect/>
          </a:stretch>
        </p:blipFill>
        <p:spPr bwMode="auto">
          <a:xfrm>
            <a:off x="2895600" y="1828800"/>
            <a:ext cx="5221802" cy="45148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Audit</a:t>
            </a:r>
            <a:endParaRPr lang="en-US" dirty="0"/>
          </a:p>
        </p:txBody>
      </p:sp>
      <p:sp>
        <p:nvSpPr>
          <p:cNvPr id="35843" name="Rectangle 3"/>
          <p:cNvSpPr>
            <a:spLocks noGrp="1" noChangeArrowheads="1"/>
          </p:cNvSpPr>
          <p:nvPr>
            <p:ph sz="quarter" idx="4294967295"/>
          </p:nvPr>
        </p:nvSpPr>
        <p:spPr>
          <a:xfrm>
            <a:off x="0" y="1066800"/>
            <a:ext cx="8077200" cy="5257800"/>
          </a:xfrm>
        </p:spPr>
        <p:txBody>
          <a:bodyPr>
            <a:noAutofit/>
          </a:bodyPr>
          <a:lstStyle/>
          <a:p>
            <a:r>
              <a:rPr lang="en-US" sz="2400" dirty="0" smtClean="0"/>
              <a:t>Assignments Mode collects information about fee assignments based on the options selected in the wizard.</a:t>
            </a:r>
          </a:p>
          <a:p>
            <a:pPr marL="692150" lvl="2">
              <a:buFont typeface="Wingdings" pitchFamily="2" charset="2"/>
              <a:buChar char="Ø"/>
            </a:pPr>
            <a:r>
              <a:rPr lang="en-US" sz="2000" dirty="0" smtClean="0"/>
              <a:t>Current Unbalanced Fee Assignments – will include all fees that </a:t>
            </a:r>
            <a:r>
              <a:rPr lang="en-US" sz="2000" i="1" dirty="0" smtClean="0"/>
              <a:t>have not yet been fully paid</a:t>
            </a:r>
            <a:endParaRPr lang="en-US" sz="1600" dirty="0" smtClean="0"/>
          </a:p>
          <a:p>
            <a:pPr marL="692150" lvl="2">
              <a:buFont typeface="Wingdings" pitchFamily="2" charset="2"/>
              <a:buChar char="Ø"/>
            </a:pPr>
            <a:r>
              <a:rPr lang="en-US" sz="2000" dirty="0" smtClean="0"/>
              <a:t>Current Balanced Fee Assignments – will include all fees that </a:t>
            </a:r>
            <a:r>
              <a:rPr lang="en-US" sz="2000" i="1" dirty="0" smtClean="0"/>
              <a:t>have been paid in full</a:t>
            </a:r>
            <a:endParaRPr lang="en-US" sz="1600" dirty="0" smtClean="0"/>
          </a:p>
          <a:p>
            <a:pPr marL="692150" lvl="2">
              <a:buFont typeface="Wingdings" pitchFamily="2" charset="2"/>
              <a:buChar char="Ø"/>
            </a:pPr>
            <a:r>
              <a:rPr lang="en-US" sz="2000" dirty="0" smtClean="0"/>
              <a:t>Current Overdue Fee Assignments - will include any fees for which the </a:t>
            </a:r>
            <a:r>
              <a:rPr lang="en-US" sz="2000" i="1" dirty="0" smtClean="0"/>
              <a:t>due date has passed and any balance remains to be paid</a:t>
            </a:r>
            <a:endParaRPr lang="en-US" sz="1600" dirty="0" smtClean="0"/>
          </a:p>
          <a:p>
            <a:pPr marL="692150" lvl="2">
              <a:buFont typeface="Wingdings" pitchFamily="2" charset="2"/>
              <a:buChar char="Ø"/>
            </a:pPr>
            <a:r>
              <a:rPr lang="en-US" sz="2000" dirty="0" smtClean="0"/>
              <a:t>Voided Fee Assignments - will include all fee assignments which </a:t>
            </a:r>
            <a:r>
              <a:rPr lang="en-US" sz="2000" i="1" dirty="0" smtClean="0"/>
              <a:t>have been voided </a:t>
            </a:r>
            <a:r>
              <a:rPr lang="en-US" sz="2000" dirty="0" smtClean="0"/>
              <a:t>for the indicated students and calendar(s). Users have the option of limiting results by entering a date range, which will cause only void records created within the indicated dates to be included.</a:t>
            </a:r>
            <a:endParaRPr lang="en-US" sz="1600" dirty="0" smtClean="0"/>
          </a:p>
          <a:p>
            <a:endParaRPr lang="en-US" sz="2000" dirty="0"/>
          </a:p>
        </p:txBody>
      </p:sp>
    </p:spTree>
  </p:cSld>
  <p:clrMapOvr>
    <a:masterClrMapping/>
  </p:clrMapOvr>
  <p:transition>
    <p:pull dir="l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Audit</a:t>
            </a:r>
            <a:endParaRPr lang="en-US" dirty="0"/>
          </a:p>
        </p:txBody>
      </p:sp>
      <p:sp>
        <p:nvSpPr>
          <p:cNvPr id="35843" name="Rectangle 3"/>
          <p:cNvSpPr>
            <a:spLocks noGrp="1" noChangeArrowheads="1"/>
          </p:cNvSpPr>
          <p:nvPr>
            <p:ph sz="quarter" idx="4294967295"/>
          </p:nvPr>
        </p:nvSpPr>
        <p:spPr>
          <a:xfrm>
            <a:off x="0" y="1066800"/>
            <a:ext cx="8077200" cy="5257800"/>
          </a:xfrm>
        </p:spPr>
        <p:txBody>
          <a:bodyPr>
            <a:noAutofit/>
          </a:bodyPr>
          <a:lstStyle/>
          <a:p>
            <a:pPr marL="398463" lvl="1">
              <a:buFont typeface="Arial" pitchFamily="34" charset="0"/>
              <a:buChar char="•"/>
            </a:pPr>
            <a:r>
              <a:rPr lang="en-US" dirty="0" smtClean="0"/>
              <a:t>Adjustments Mode collects information about adjustments made to fee assignments based on the options selected in the Wizard.  This report can be run for All Fee Adjustments, Voided Fee Adjustments or Uncollectable Fee Adjustments.</a:t>
            </a:r>
            <a:endParaRPr lang="en-US" sz="2000" dirty="0" smtClean="0"/>
          </a:p>
          <a:p>
            <a:pPr marL="398463" lvl="1">
              <a:buFont typeface="Arial" pitchFamily="34" charset="0"/>
              <a:buChar char="•"/>
            </a:pPr>
            <a:r>
              <a:rPr lang="en-US" dirty="0" smtClean="0"/>
              <a:t>Payments Mode collects information about payments made to fee assignments based on the options selected in the wizard.</a:t>
            </a:r>
            <a:endParaRPr lang="en-US" sz="2000" dirty="0" smtClean="0"/>
          </a:p>
          <a:p>
            <a:pPr marL="398463" lvl="1">
              <a:buFont typeface="Arial" pitchFamily="34" charset="0"/>
              <a:buChar char="•"/>
            </a:pPr>
            <a:r>
              <a:rPr lang="en-US" dirty="0" smtClean="0"/>
              <a:t>Surplus mode collects information about any existing surplus balances carried by users.</a:t>
            </a:r>
            <a:endParaRPr lang="en-US" sz="2000" dirty="0" smtClean="0"/>
          </a:p>
          <a:p>
            <a:endParaRPr lang="en-US" sz="2000" dirty="0"/>
          </a:p>
        </p:txBody>
      </p:sp>
    </p:spTree>
  </p:cSld>
  <p:clrMapOvr>
    <a:masterClrMapping/>
  </p:clrMapOvr>
  <p:transition>
    <p:pull dir="l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Billing Batch</a:t>
            </a:r>
            <a:endParaRPr lang="en-US" dirty="0"/>
          </a:p>
        </p:txBody>
      </p:sp>
      <p:sp>
        <p:nvSpPr>
          <p:cNvPr id="35843" name="Rectangle 3"/>
          <p:cNvSpPr>
            <a:spLocks noGrp="1" noChangeArrowheads="1"/>
          </p:cNvSpPr>
          <p:nvPr>
            <p:ph sz="quarter" idx="4294967295"/>
          </p:nvPr>
        </p:nvSpPr>
        <p:spPr>
          <a:xfrm>
            <a:off x="0" y="1066800"/>
            <a:ext cx="8077200" cy="5029200"/>
          </a:xfrm>
        </p:spPr>
        <p:txBody>
          <a:bodyPr>
            <a:noAutofit/>
          </a:bodyPr>
          <a:lstStyle/>
          <a:p>
            <a:pPr lvl="0"/>
            <a:r>
              <a:rPr lang="en-US" sz="2000" dirty="0" smtClean="0"/>
              <a:t>Fee Billing Batch - The Fee Billing Batch report, also called the Batch Fee Billing Statement report, builds a billing statement for each student, person or household selected in the report. </a:t>
            </a:r>
          </a:p>
          <a:p>
            <a:pPr lvl="1">
              <a:buFont typeface="Wingdings" pitchFamily="2" charset="2"/>
              <a:buChar char="Ø"/>
            </a:pPr>
            <a:r>
              <a:rPr lang="en-US" sz="1800" dirty="0" smtClean="0"/>
              <a:t>This report will only list unpaid fees or individuals or households with a balance due. </a:t>
            </a:r>
          </a:p>
          <a:p>
            <a:pPr lvl="1">
              <a:buFont typeface="Wingdings" pitchFamily="2" charset="2"/>
              <a:buChar char="Ø"/>
            </a:pPr>
            <a:r>
              <a:rPr lang="en-US" sz="1800" dirty="0" smtClean="0"/>
              <a:t>The Fee Billing Batch can only be run for one school at a time. </a:t>
            </a:r>
          </a:p>
          <a:p>
            <a:pPr lvl="1">
              <a:buFont typeface="Wingdings" pitchFamily="2" charset="2"/>
              <a:buChar char="Ø"/>
            </a:pPr>
            <a:r>
              <a:rPr lang="en-US" sz="1800" dirty="0" smtClean="0"/>
              <a:t>A school and calendar must be selected in the Campus Toolbar for the report editor to appear.  </a:t>
            </a:r>
          </a:p>
          <a:p>
            <a:pPr lvl="1">
              <a:buFont typeface="Wingdings" pitchFamily="2" charset="2"/>
              <a:buChar char="Ø"/>
            </a:pPr>
            <a:r>
              <a:rPr lang="en-US" sz="1800" dirty="0" smtClean="0"/>
              <a:t>Only individuals with a valid mailing address, and a valid relationship marked in Census &gt; People &gt; Relationships will receive a report.</a:t>
            </a:r>
            <a:endParaRPr lang="en-US" sz="1200" dirty="0" smtClean="0"/>
          </a:p>
          <a:p>
            <a:pPr lvl="1"/>
            <a:r>
              <a:rPr lang="en-US" sz="1800" dirty="0" smtClean="0"/>
              <a:t>For </a:t>
            </a:r>
            <a:r>
              <a:rPr lang="en-US" sz="1800" b="1" dirty="0" smtClean="0"/>
              <a:t>Student </a:t>
            </a:r>
            <a:r>
              <a:rPr lang="en-US" sz="1800" dirty="0" smtClean="0"/>
              <a:t>and </a:t>
            </a:r>
            <a:r>
              <a:rPr lang="en-US" sz="1800" b="1" dirty="0" smtClean="0"/>
              <a:t>Household </a:t>
            </a:r>
            <a:r>
              <a:rPr lang="en-US" sz="1800" dirty="0" smtClean="0"/>
              <a:t>report types, who appears in the report is dependent on the </a:t>
            </a:r>
            <a:r>
              <a:rPr lang="en-US" sz="1800" b="1" dirty="0" smtClean="0"/>
              <a:t>Grade </a:t>
            </a:r>
            <a:r>
              <a:rPr lang="en-US" sz="1800" dirty="0" smtClean="0"/>
              <a:t>or pre-made </a:t>
            </a:r>
            <a:r>
              <a:rPr lang="en-US" sz="1800" b="1" dirty="0" smtClean="0"/>
              <a:t>Ad hoc Filter </a:t>
            </a:r>
            <a:r>
              <a:rPr lang="en-US" sz="1800" dirty="0" smtClean="0"/>
              <a:t>selected in the report editor.</a:t>
            </a:r>
            <a:endParaRPr lang="en-US" sz="1400" dirty="0" smtClean="0"/>
          </a:p>
          <a:p>
            <a:pPr lvl="1"/>
            <a:r>
              <a:rPr lang="en-US" sz="1800" dirty="0" smtClean="0"/>
              <a:t>When </a:t>
            </a:r>
            <a:r>
              <a:rPr lang="en-US" sz="1800" b="1" dirty="0" smtClean="0"/>
              <a:t>Person </a:t>
            </a:r>
            <a:r>
              <a:rPr lang="en-US" sz="1800" dirty="0" smtClean="0"/>
              <a:t>type is selected, only the </a:t>
            </a:r>
            <a:r>
              <a:rPr lang="en-US" sz="1800" b="1" dirty="0" smtClean="0"/>
              <a:t>Ad hoc Filter </a:t>
            </a:r>
            <a:r>
              <a:rPr lang="en-US" sz="1800" dirty="0" smtClean="0"/>
              <a:t>option appears for selecting which individuals to include.</a:t>
            </a:r>
            <a:endParaRPr lang="en-US" sz="1400" dirty="0" smtClean="0"/>
          </a:p>
        </p:txBody>
      </p:sp>
    </p:spTree>
  </p:cSld>
  <p:clrMapOvr>
    <a:masterClrMapping/>
  </p:clrMapOvr>
  <p:transition>
    <p:pull dir="l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Billing Batch</a:t>
            </a:r>
            <a:endParaRPr lang="en-US" dirty="0"/>
          </a:p>
        </p:txBody>
      </p:sp>
      <p:sp>
        <p:nvSpPr>
          <p:cNvPr id="35843" name="Rectangle 3"/>
          <p:cNvSpPr>
            <a:spLocks noGrp="1" noChangeArrowheads="1"/>
          </p:cNvSpPr>
          <p:nvPr>
            <p:ph sz="quarter" idx="4294967295"/>
          </p:nvPr>
        </p:nvSpPr>
        <p:spPr>
          <a:xfrm>
            <a:off x="0" y="1066800"/>
            <a:ext cx="8077200" cy="1752600"/>
          </a:xfrm>
        </p:spPr>
        <p:txBody>
          <a:bodyPr>
            <a:noAutofit/>
          </a:bodyPr>
          <a:lstStyle/>
          <a:p>
            <a:pPr lvl="1">
              <a:buFont typeface="Wingdings" pitchFamily="2" charset="2"/>
              <a:buChar char="Ø"/>
            </a:pPr>
            <a:r>
              <a:rPr lang="en-US" sz="2000" dirty="0" smtClean="0"/>
              <a:t>For </a:t>
            </a:r>
            <a:r>
              <a:rPr lang="en-US" sz="2000" b="1" dirty="0" smtClean="0"/>
              <a:t>Student </a:t>
            </a:r>
            <a:r>
              <a:rPr lang="en-US" sz="2000" dirty="0" smtClean="0"/>
              <a:t>and </a:t>
            </a:r>
            <a:r>
              <a:rPr lang="en-US" sz="2000" b="1" dirty="0" smtClean="0"/>
              <a:t>Household </a:t>
            </a:r>
            <a:r>
              <a:rPr lang="en-US" sz="2000" dirty="0" smtClean="0"/>
              <a:t>report types, who appears in the report is dependent on the </a:t>
            </a:r>
            <a:r>
              <a:rPr lang="en-US" sz="2000" b="1" dirty="0" smtClean="0"/>
              <a:t>Grade </a:t>
            </a:r>
            <a:r>
              <a:rPr lang="en-US" sz="2000" dirty="0" smtClean="0"/>
              <a:t>or pre-made </a:t>
            </a:r>
            <a:r>
              <a:rPr lang="en-US" sz="2000" b="1" dirty="0" smtClean="0"/>
              <a:t>Ad hoc Filter </a:t>
            </a:r>
            <a:r>
              <a:rPr lang="en-US" sz="2000" dirty="0" smtClean="0"/>
              <a:t>selected in the report editor.</a:t>
            </a:r>
            <a:endParaRPr lang="en-US" sz="1600" dirty="0" smtClean="0"/>
          </a:p>
          <a:p>
            <a:pPr lvl="1">
              <a:buFont typeface="Wingdings" pitchFamily="2" charset="2"/>
              <a:buChar char="Ø"/>
            </a:pPr>
            <a:r>
              <a:rPr lang="en-US" sz="2000" dirty="0" smtClean="0"/>
              <a:t>When </a:t>
            </a:r>
            <a:r>
              <a:rPr lang="en-US" sz="2000" b="1" dirty="0" smtClean="0"/>
              <a:t>Person </a:t>
            </a:r>
            <a:r>
              <a:rPr lang="en-US" sz="2000" dirty="0" smtClean="0"/>
              <a:t>type is selected, only the </a:t>
            </a:r>
            <a:r>
              <a:rPr lang="en-US" sz="2000" b="1" dirty="0" smtClean="0"/>
              <a:t>Ad hoc Filter </a:t>
            </a:r>
            <a:r>
              <a:rPr lang="en-US" sz="2000" dirty="0" smtClean="0"/>
              <a:t>option appears for selecting which individuals to include.</a:t>
            </a:r>
            <a:endParaRPr lang="en-US" sz="1600" dirty="0" smtClean="0"/>
          </a:p>
        </p:txBody>
      </p:sp>
      <p:pic>
        <p:nvPicPr>
          <p:cNvPr id="60419" name="Picture 3"/>
          <p:cNvPicPr>
            <a:picLocks noChangeAspect="1" noChangeArrowheads="1"/>
          </p:cNvPicPr>
          <p:nvPr/>
        </p:nvPicPr>
        <p:blipFill>
          <a:blip r:embed="rId2" cstate="print"/>
          <a:srcRect/>
          <a:stretch>
            <a:fillRect/>
          </a:stretch>
        </p:blipFill>
        <p:spPr bwMode="auto">
          <a:xfrm>
            <a:off x="381000" y="2895600"/>
            <a:ext cx="2604407" cy="3200400"/>
          </a:xfrm>
          <a:prstGeom prst="rect">
            <a:avLst/>
          </a:prstGeom>
          <a:noFill/>
          <a:ln w="9525">
            <a:noFill/>
            <a:miter lim="800000"/>
            <a:headEnd/>
            <a:tailEnd/>
          </a:ln>
        </p:spPr>
      </p:pic>
      <p:pic>
        <p:nvPicPr>
          <p:cNvPr id="60420" name="Picture 4"/>
          <p:cNvPicPr>
            <a:picLocks noChangeAspect="1" noChangeArrowheads="1"/>
          </p:cNvPicPr>
          <p:nvPr/>
        </p:nvPicPr>
        <p:blipFill>
          <a:blip r:embed="rId3" cstate="print"/>
          <a:srcRect/>
          <a:stretch>
            <a:fillRect/>
          </a:stretch>
        </p:blipFill>
        <p:spPr bwMode="auto">
          <a:xfrm>
            <a:off x="5943600" y="2895600"/>
            <a:ext cx="2863516" cy="3200400"/>
          </a:xfrm>
          <a:prstGeom prst="rect">
            <a:avLst/>
          </a:prstGeom>
          <a:noFill/>
          <a:ln w="9525">
            <a:noFill/>
            <a:miter lim="800000"/>
            <a:headEnd/>
            <a:tailEnd/>
          </a:ln>
        </p:spPr>
      </p:pic>
      <p:pic>
        <p:nvPicPr>
          <p:cNvPr id="60421" name="Picture 5"/>
          <p:cNvPicPr>
            <a:picLocks noChangeAspect="1" noChangeArrowheads="1"/>
          </p:cNvPicPr>
          <p:nvPr/>
        </p:nvPicPr>
        <p:blipFill>
          <a:blip r:embed="rId4" cstate="print"/>
          <a:srcRect/>
          <a:stretch>
            <a:fillRect/>
          </a:stretch>
        </p:blipFill>
        <p:spPr bwMode="auto">
          <a:xfrm>
            <a:off x="3124200" y="2895600"/>
            <a:ext cx="2764631" cy="3200400"/>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Receivable Summary</a:t>
            </a:r>
            <a:endParaRPr lang="en-US" dirty="0"/>
          </a:p>
        </p:txBody>
      </p:sp>
      <p:sp>
        <p:nvSpPr>
          <p:cNvPr id="35843" name="Rectangle 3"/>
          <p:cNvSpPr>
            <a:spLocks noGrp="1" noChangeArrowheads="1"/>
          </p:cNvSpPr>
          <p:nvPr>
            <p:ph sz="quarter" idx="4294967295"/>
          </p:nvPr>
        </p:nvSpPr>
        <p:spPr>
          <a:xfrm>
            <a:off x="0" y="1066800"/>
            <a:ext cx="8077200" cy="4800600"/>
          </a:xfrm>
        </p:spPr>
        <p:txBody>
          <a:bodyPr>
            <a:noAutofit/>
          </a:bodyPr>
          <a:lstStyle/>
          <a:p>
            <a:pPr lvl="0"/>
            <a:r>
              <a:rPr lang="en-US" sz="2400" dirty="0" smtClean="0"/>
              <a:t>The Fee Receivable Summary report displays all assigned fees, past payment dates and upcoming payment due dates. Information pulled in this report comes from the Fees tab.  A School and Calendar must be selected to run this report.  </a:t>
            </a:r>
            <a:endParaRPr lang="en-US" sz="1800" dirty="0" smtClean="0"/>
          </a:p>
          <a:p>
            <a:pPr lvl="1">
              <a:buFont typeface="Wingdings" pitchFamily="2" charset="2"/>
              <a:buChar char="Ø"/>
            </a:pPr>
            <a:r>
              <a:rPr lang="en-US" sz="2000" dirty="0" smtClean="0"/>
              <a:t>All active fees will appear for selection in the list of fees to include on the report. To narrow the scope of the report, select which fee(s) should appear in the report.</a:t>
            </a:r>
            <a:endParaRPr lang="en-US" sz="1600" dirty="0" smtClean="0"/>
          </a:p>
          <a:p>
            <a:pPr lvl="1">
              <a:buFont typeface="Wingdings" pitchFamily="2" charset="2"/>
              <a:buChar char="Ø"/>
            </a:pPr>
            <a:r>
              <a:rPr lang="en-US" sz="2000" dirty="0" smtClean="0"/>
              <a:t>Report results can be narrowed to fees due within a specified date range. </a:t>
            </a:r>
          </a:p>
          <a:p>
            <a:pPr lvl="2">
              <a:buFont typeface="Wingdings" pitchFamily="2" charset="2"/>
              <a:buChar char="Ø"/>
            </a:pPr>
            <a:r>
              <a:rPr lang="en-US" sz="1600" dirty="0" smtClean="0"/>
              <a:t>If only a </a:t>
            </a:r>
            <a:r>
              <a:rPr lang="en-US" sz="1600" b="1" dirty="0" smtClean="0"/>
              <a:t>From </a:t>
            </a:r>
            <a:r>
              <a:rPr lang="en-US" sz="1600" dirty="0" smtClean="0"/>
              <a:t>date is entered, fees due on or after the date will appear in the report. </a:t>
            </a:r>
          </a:p>
          <a:p>
            <a:pPr lvl="2">
              <a:buFont typeface="Wingdings" pitchFamily="2" charset="2"/>
              <a:buChar char="Ø"/>
            </a:pPr>
            <a:r>
              <a:rPr lang="en-US" sz="1600" dirty="0" smtClean="0"/>
              <a:t>If only a </a:t>
            </a:r>
            <a:r>
              <a:rPr lang="en-US" sz="1600" b="1" dirty="0" smtClean="0"/>
              <a:t>To </a:t>
            </a:r>
            <a:r>
              <a:rPr lang="en-US" sz="1600" dirty="0" smtClean="0"/>
              <a:t>date is entered, fees due on or before the date will report. </a:t>
            </a:r>
          </a:p>
          <a:p>
            <a:pPr lvl="2">
              <a:buFont typeface="Wingdings" pitchFamily="2" charset="2"/>
              <a:buChar char="Ø"/>
            </a:pPr>
            <a:r>
              <a:rPr lang="en-US" sz="1600" dirty="0" smtClean="0"/>
              <a:t>Entering both dates will pull fees due within that date range and leaving both fields blank will report fees regardless of whether or not they have a due date.</a:t>
            </a:r>
          </a:p>
          <a:p>
            <a:pPr lvl="0"/>
            <a:endParaRPr lang="en-US" sz="1600" dirty="0" smtClean="0"/>
          </a:p>
        </p:txBody>
      </p:sp>
    </p:spTree>
  </p:cSld>
  <p:clrMapOvr>
    <a:masterClrMapping/>
  </p:clrMapOvr>
  <p:transition>
    <p:pull dir="l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Reports – Fee Receivable Summary</a:t>
            </a:r>
            <a:endParaRPr lang="en-US" dirty="0"/>
          </a:p>
        </p:txBody>
      </p:sp>
      <p:pic>
        <p:nvPicPr>
          <p:cNvPr id="48130" name="Picture 2"/>
          <p:cNvPicPr>
            <a:picLocks noChangeAspect="1" noChangeArrowheads="1"/>
          </p:cNvPicPr>
          <p:nvPr/>
        </p:nvPicPr>
        <p:blipFill>
          <a:blip r:embed="rId2" cstate="print"/>
          <a:srcRect/>
          <a:stretch>
            <a:fillRect/>
          </a:stretch>
        </p:blipFill>
        <p:spPr bwMode="auto">
          <a:xfrm>
            <a:off x="304800" y="990600"/>
            <a:ext cx="3800475" cy="38862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1442" name="Picture 2"/>
          <p:cNvPicPr>
            <a:picLocks noChangeAspect="1" noChangeArrowheads="1"/>
          </p:cNvPicPr>
          <p:nvPr/>
        </p:nvPicPr>
        <p:blipFill>
          <a:blip r:embed="rId3" cstate="print"/>
          <a:srcRect/>
          <a:stretch>
            <a:fillRect/>
          </a:stretch>
        </p:blipFill>
        <p:spPr bwMode="auto">
          <a:xfrm>
            <a:off x="3657600" y="2743200"/>
            <a:ext cx="5010150" cy="34786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Review</a:t>
            </a:r>
            <a:endParaRPr lang="en-US" dirty="0"/>
          </a:p>
        </p:txBody>
      </p:sp>
      <p:sp>
        <p:nvSpPr>
          <p:cNvPr id="35843" name="Rectangle 3"/>
          <p:cNvSpPr>
            <a:spLocks noGrp="1" noChangeArrowheads="1"/>
          </p:cNvSpPr>
          <p:nvPr>
            <p:ph sz="quarter" idx="4294967295"/>
          </p:nvPr>
        </p:nvSpPr>
        <p:spPr>
          <a:xfrm>
            <a:off x="838200" y="1143000"/>
            <a:ext cx="8077200" cy="5029200"/>
          </a:xfrm>
        </p:spPr>
        <p:txBody>
          <a:bodyPr>
            <a:noAutofit/>
          </a:bodyPr>
          <a:lstStyle/>
          <a:p>
            <a:pPr lvl="0"/>
            <a:r>
              <a:rPr lang="en-US" sz="2400" dirty="0" smtClean="0"/>
              <a:t>Fees Logic</a:t>
            </a:r>
          </a:p>
          <a:p>
            <a:pPr lvl="0"/>
            <a:r>
              <a:rPr lang="en-US" sz="2400" dirty="0" smtClean="0"/>
              <a:t>Fees Admin</a:t>
            </a:r>
          </a:p>
          <a:p>
            <a:pPr lvl="1">
              <a:buFont typeface="Wingdings" pitchFamily="2" charset="2"/>
              <a:buChar char="Ø"/>
            </a:pPr>
            <a:r>
              <a:rPr lang="en-US" sz="2000" dirty="0" smtClean="0"/>
              <a:t>Setting up Fees</a:t>
            </a:r>
          </a:p>
          <a:p>
            <a:pPr lvl="1">
              <a:buFont typeface="Wingdings" pitchFamily="2" charset="2"/>
              <a:buChar char="Ø"/>
            </a:pPr>
            <a:r>
              <a:rPr lang="en-US" sz="2000" dirty="0" smtClean="0"/>
              <a:t>Fee Maximums</a:t>
            </a:r>
          </a:p>
          <a:p>
            <a:pPr lvl="1">
              <a:buFont typeface="Wingdings" pitchFamily="2" charset="2"/>
              <a:buChar char="Ø"/>
            </a:pPr>
            <a:r>
              <a:rPr lang="en-US" sz="2000" dirty="0" smtClean="0"/>
              <a:t>Fees Wizard</a:t>
            </a:r>
          </a:p>
          <a:p>
            <a:pPr lvl="1">
              <a:buFont typeface="Wingdings" pitchFamily="2" charset="2"/>
              <a:buChar char="Ø"/>
            </a:pPr>
            <a:r>
              <a:rPr lang="en-US" sz="2000" dirty="0" smtClean="0"/>
              <a:t>Posting Course Fees</a:t>
            </a:r>
          </a:p>
          <a:p>
            <a:pPr lvl="0"/>
            <a:r>
              <a:rPr lang="en-US" sz="2400" dirty="0" smtClean="0"/>
              <a:t>Student Information</a:t>
            </a:r>
          </a:p>
          <a:p>
            <a:pPr lvl="1">
              <a:buFont typeface="Wingdings" pitchFamily="2" charset="2"/>
              <a:buChar char="Ø"/>
            </a:pPr>
            <a:r>
              <a:rPr lang="en-US" sz="2000" dirty="0" smtClean="0"/>
              <a:t>New Fee Assignments</a:t>
            </a:r>
          </a:p>
          <a:p>
            <a:pPr lvl="1">
              <a:buFont typeface="Wingdings" pitchFamily="2" charset="2"/>
              <a:buChar char="Ø"/>
            </a:pPr>
            <a:r>
              <a:rPr lang="en-US" sz="2000" dirty="0" smtClean="0"/>
              <a:t>New Fee Payments</a:t>
            </a:r>
          </a:p>
          <a:p>
            <a:pPr lvl="2">
              <a:buFont typeface="Wingdings" pitchFamily="2" charset="2"/>
              <a:buChar char="Ø"/>
            </a:pPr>
            <a:r>
              <a:rPr lang="en-US" sz="1600" dirty="0" smtClean="0"/>
              <a:t>Auto Pay</a:t>
            </a:r>
          </a:p>
          <a:p>
            <a:pPr lvl="1">
              <a:buFont typeface="Wingdings" pitchFamily="2" charset="2"/>
              <a:buChar char="Ø"/>
            </a:pPr>
            <a:r>
              <a:rPr lang="en-US" sz="2000" dirty="0" smtClean="0"/>
              <a:t>Fee Adjustments</a:t>
            </a:r>
          </a:p>
        </p:txBody>
      </p:sp>
    </p:spTree>
  </p:cSld>
  <p:clrMapOvr>
    <a:masterClrMapping/>
  </p:clrMapOvr>
  <p:transition>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Logic</a:t>
            </a:r>
            <a:endParaRPr lang="en-US" dirty="0"/>
          </a:p>
        </p:txBody>
      </p:sp>
      <p:sp>
        <p:nvSpPr>
          <p:cNvPr id="35843" name="Rectangle 3"/>
          <p:cNvSpPr>
            <a:spLocks noGrp="1" noChangeArrowheads="1"/>
          </p:cNvSpPr>
          <p:nvPr>
            <p:ph sz="quarter" idx="4294967295"/>
          </p:nvPr>
        </p:nvSpPr>
        <p:spPr>
          <a:xfrm>
            <a:off x="381000" y="1066800"/>
            <a:ext cx="8077200" cy="5029200"/>
          </a:xfrm>
        </p:spPr>
        <p:txBody>
          <a:bodyPr>
            <a:noAutofit/>
          </a:bodyPr>
          <a:lstStyle/>
          <a:p>
            <a:r>
              <a:rPr lang="en-US" sz="2400" dirty="0" smtClean="0"/>
              <a:t>The fees tab lists all transactions that have been assigned to a person, including all payments, adjustments, total still owed and existing surplus.  If a person has reached the maximum fee amount established by the school and / or district, it will be indicated. </a:t>
            </a:r>
          </a:p>
          <a:p>
            <a:r>
              <a:rPr lang="en-US" sz="2400" dirty="0" smtClean="0"/>
              <a:t>Fees are assigned to a person and are not dependent on an enrollment.  Therefore, the fees listed for a person can include fees assigned by other schools.  This functionality is new in the E1114 release of Campus.  In prior versions of Campus, fees were tied to Calendars, so outstanding fees for students from previous years were not included in Fee Balance figures.</a:t>
            </a:r>
          </a:p>
        </p:txBody>
      </p:sp>
    </p:spTree>
  </p:cSld>
  <p:clrMapOvr>
    <a:masterClrMapping/>
  </p:clrMapOvr>
  <p:transition>
    <p:pull dir="l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Review</a:t>
            </a:r>
            <a:endParaRPr lang="en-US" dirty="0"/>
          </a:p>
        </p:txBody>
      </p:sp>
      <p:sp>
        <p:nvSpPr>
          <p:cNvPr id="35843" name="Rectangle 3"/>
          <p:cNvSpPr>
            <a:spLocks noGrp="1" noChangeArrowheads="1"/>
          </p:cNvSpPr>
          <p:nvPr>
            <p:ph sz="quarter" idx="4294967295"/>
          </p:nvPr>
        </p:nvSpPr>
        <p:spPr>
          <a:xfrm>
            <a:off x="0" y="1066800"/>
            <a:ext cx="8077200" cy="5029200"/>
          </a:xfrm>
        </p:spPr>
        <p:txBody>
          <a:bodyPr>
            <a:noAutofit/>
          </a:bodyPr>
          <a:lstStyle/>
          <a:p>
            <a:r>
              <a:rPr lang="en-US" sz="2800" dirty="0" smtClean="0"/>
              <a:t>Student Information</a:t>
            </a:r>
          </a:p>
          <a:p>
            <a:pPr lvl="1">
              <a:buFont typeface="Wingdings" pitchFamily="2" charset="2"/>
              <a:buChar char="Ø"/>
            </a:pPr>
            <a:r>
              <a:rPr lang="en-US" sz="2400" dirty="0" smtClean="0"/>
              <a:t>Deposits</a:t>
            </a:r>
          </a:p>
          <a:p>
            <a:pPr lvl="1">
              <a:buFont typeface="Wingdings" pitchFamily="2" charset="2"/>
              <a:buChar char="Ø"/>
            </a:pPr>
            <a:r>
              <a:rPr lang="en-US" sz="2400" dirty="0" smtClean="0"/>
              <a:t>Surplus</a:t>
            </a:r>
          </a:p>
          <a:p>
            <a:pPr lvl="1">
              <a:buFont typeface="Wingdings" pitchFamily="2" charset="2"/>
              <a:buChar char="Ø"/>
            </a:pPr>
            <a:r>
              <a:rPr lang="en-US" sz="2400" dirty="0" smtClean="0"/>
              <a:t>Refunds</a:t>
            </a:r>
          </a:p>
          <a:p>
            <a:pPr lvl="1">
              <a:buFont typeface="Wingdings" pitchFamily="2" charset="2"/>
              <a:buChar char="Ø"/>
            </a:pPr>
            <a:r>
              <a:rPr lang="en-US" sz="2400" dirty="0" smtClean="0"/>
              <a:t>Voiding Assignments, Payments or Adjustments</a:t>
            </a:r>
          </a:p>
          <a:p>
            <a:pPr lvl="0"/>
            <a:r>
              <a:rPr lang="en-US" sz="2800" dirty="0" smtClean="0"/>
              <a:t>Fees Reports</a:t>
            </a:r>
          </a:p>
          <a:p>
            <a:pPr lvl="1">
              <a:buFont typeface="Wingdings" pitchFamily="2" charset="2"/>
              <a:buChar char="Ø"/>
            </a:pPr>
            <a:r>
              <a:rPr lang="en-US" sz="2400" dirty="0" smtClean="0"/>
              <a:t>Fee Audit</a:t>
            </a:r>
          </a:p>
          <a:p>
            <a:pPr lvl="1">
              <a:buFont typeface="Wingdings" pitchFamily="2" charset="2"/>
              <a:buChar char="Ø"/>
            </a:pPr>
            <a:r>
              <a:rPr lang="en-US" sz="2400" dirty="0" smtClean="0"/>
              <a:t>Fee Billing Batch</a:t>
            </a:r>
          </a:p>
          <a:p>
            <a:pPr lvl="1">
              <a:buFont typeface="Wingdings" pitchFamily="2" charset="2"/>
              <a:buChar char="Ø"/>
            </a:pPr>
            <a:r>
              <a:rPr lang="en-US" sz="2400" dirty="0" smtClean="0"/>
              <a:t>Fee Receivable Summary</a:t>
            </a:r>
          </a:p>
        </p:txBody>
      </p:sp>
    </p:spTree>
  </p:cSld>
  <p:clrMapOvr>
    <a:masterClrMapping/>
  </p:clrMapOvr>
  <p:transition>
    <p:pull dir="l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Questions?</a:t>
            </a:r>
            <a:endParaRPr lang="en-US" dirty="0"/>
          </a:p>
        </p:txBody>
      </p:sp>
      <p:graphicFrame>
        <p:nvGraphicFramePr>
          <p:cNvPr id="4" name="Object 3"/>
          <p:cNvGraphicFramePr>
            <a:graphicFrameLocks noChangeAspect="1"/>
          </p:cNvGraphicFramePr>
          <p:nvPr/>
        </p:nvGraphicFramePr>
        <p:xfrm>
          <a:off x="3352800" y="1337899"/>
          <a:ext cx="2590800" cy="4224701"/>
        </p:xfrm>
        <a:graphic>
          <a:graphicData uri="http://schemas.openxmlformats.org/presentationml/2006/ole">
            <p:oleObj spid="_x0000_s1026" name="Clip" r:id="rId3" imgW="2478240" imgH="4461120" progId="">
              <p:embed/>
            </p:oleObj>
          </a:graphicData>
        </a:graphic>
      </p:graphicFrame>
      <p:graphicFrame>
        <p:nvGraphicFramePr>
          <p:cNvPr id="580612" name="Object 4"/>
          <p:cNvGraphicFramePr>
            <a:graphicFrameLocks noChangeAspect="1"/>
          </p:cNvGraphicFramePr>
          <p:nvPr/>
        </p:nvGraphicFramePr>
        <p:xfrm>
          <a:off x="3352800" y="1337899"/>
          <a:ext cx="2590800" cy="4224701"/>
        </p:xfrm>
        <a:graphic>
          <a:graphicData uri="http://schemas.openxmlformats.org/presentationml/2006/ole">
            <p:oleObj spid="_x0000_s1027" name="Clip" r:id="rId4" imgW="2478240" imgH="4461120" progId="">
              <p:embed/>
            </p:oleObj>
          </a:graphicData>
        </a:graphic>
      </p:graphicFrame>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580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Setting up Fees</a:t>
            </a:r>
            <a:endParaRPr lang="en-US" dirty="0"/>
          </a:p>
        </p:txBody>
      </p:sp>
      <p:sp>
        <p:nvSpPr>
          <p:cNvPr id="35843" name="Rectangle 3"/>
          <p:cNvSpPr>
            <a:spLocks noGrp="1" noChangeArrowheads="1"/>
          </p:cNvSpPr>
          <p:nvPr>
            <p:ph sz="quarter" idx="4294967295"/>
          </p:nvPr>
        </p:nvSpPr>
        <p:spPr>
          <a:xfrm>
            <a:off x="0" y="1981200"/>
            <a:ext cx="3200400" cy="2590800"/>
          </a:xfrm>
        </p:spPr>
        <p:txBody>
          <a:bodyPr>
            <a:noAutofit/>
          </a:bodyPr>
          <a:lstStyle/>
          <a:p>
            <a:r>
              <a:rPr lang="en-US" sz="2000" dirty="0" smtClean="0"/>
              <a:t>Fees entered in the Fees module can be selected and assigned to individuals, allowing payments and adjustment information to be easily and accurately tracked. </a:t>
            </a:r>
          </a:p>
          <a:p>
            <a:pPr lvl="0"/>
            <a:endParaRPr lang="en-US" sz="2000" dirty="0" smtClean="0"/>
          </a:p>
        </p:txBody>
      </p:sp>
      <p:pic>
        <p:nvPicPr>
          <p:cNvPr id="20483" name="Picture 3"/>
          <p:cNvPicPr>
            <a:picLocks noChangeAspect="1" noChangeArrowheads="1"/>
          </p:cNvPicPr>
          <p:nvPr/>
        </p:nvPicPr>
        <p:blipFill>
          <a:blip r:embed="rId2" cstate="print"/>
          <a:srcRect/>
          <a:stretch>
            <a:fillRect/>
          </a:stretch>
        </p:blipFill>
        <p:spPr bwMode="auto">
          <a:xfrm>
            <a:off x="3733800" y="1066800"/>
            <a:ext cx="5038725" cy="482917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Setting up Fees</a:t>
            </a:r>
            <a:endParaRPr lang="en-US" dirty="0"/>
          </a:p>
        </p:txBody>
      </p:sp>
      <p:sp>
        <p:nvSpPr>
          <p:cNvPr id="35843" name="Rectangle 3"/>
          <p:cNvSpPr>
            <a:spLocks noGrp="1" noChangeArrowheads="1"/>
          </p:cNvSpPr>
          <p:nvPr>
            <p:ph sz="quarter" idx="4294967295"/>
          </p:nvPr>
        </p:nvSpPr>
        <p:spPr>
          <a:xfrm>
            <a:off x="0" y="1066800"/>
            <a:ext cx="8077200" cy="1295400"/>
          </a:xfrm>
        </p:spPr>
        <p:txBody>
          <a:bodyPr>
            <a:noAutofit/>
          </a:bodyPr>
          <a:lstStyle/>
          <a:p>
            <a:r>
              <a:rPr lang="en-US" sz="2000" dirty="0" smtClean="0"/>
              <a:t>Fees are usually created and maintained by each school independently, however, there may be fees that are entered and maintained by the district.  </a:t>
            </a:r>
          </a:p>
          <a:p>
            <a:pPr lvl="0"/>
            <a:endParaRPr lang="en-US" sz="2000" dirty="0" smtClean="0"/>
          </a:p>
        </p:txBody>
      </p:sp>
      <p:pic>
        <p:nvPicPr>
          <p:cNvPr id="21507" name="Picture 3"/>
          <p:cNvPicPr>
            <a:picLocks noChangeAspect="1" noChangeArrowheads="1"/>
          </p:cNvPicPr>
          <p:nvPr/>
        </p:nvPicPr>
        <p:blipFill>
          <a:blip r:embed="rId2" cstate="print"/>
          <a:srcRect/>
          <a:stretch>
            <a:fillRect/>
          </a:stretch>
        </p:blipFill>
        <p:spPr bwMode="auto">
          <a:xfrm>
            <a:off x="228600" y="2057400"/>
            <a:ext cx="6219825" cy="24003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1506" name="Picture 2"/>
          <p:cNvPicPr>
            <a:picLocks noChangeAspect="1" noChangeArrowheads="1"/>
          </p:cNvPicPr>
          <p:nvPr/>
        </p:nvPicPr>
        <p:blipFill>
          <a:blip r:embed="rId3" cstate="print"/>
          <a:srcRect/>
          <a:stretch>
            <a:fillRect/>
          </a:stretch>
        </p:blipFill>
        <p:spPr bwMode="auto">
          <a:xfrm>
            <a:off x="2552700" y="3790950"/>
            <a:ext cx="6210300" cy="238125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Oval 5"/>
          <p:cNvSpPr/>
          <p:nvPr/>
        </p:nvSpPr>
        <p:spPr>
          <a:xfrm>
            <a:off x="3200400" y="2438400"/>
            <a:ext cx="20574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5410200" y="4343400"/>
            <a:ext cx="20574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6705600" y="2133600"/>
            <a:ext cx="2209800" cy="1477328"/>
          </a:xfrm>
          <a:prstGeom prst="rect">
            <a:avLst/>
          </a:prstGeom>
          <a:noFill/>
        </p:spPr>
        <p:txBody>
          <a:bodyPr wrap="square" rtlCol="0">
            <a:spAutoFit/>
          </a:bodyPr>
          <a:lstStyle/>
          <a:p>
            <a:r>
              <a:rPr lang="en-US" dirty="0" smtClean="0"/>
              <a:t>School Fee</a:t>
            </a:r>
          </a:p>
          <a:p>
            <a:endParaRPr lang="en-US" dirty="0" smtClean="0"/>
          </a:p>
          <a:p>
            <a:endParaRPr lang="en-US" dirty="0" smtClean="0"/>
          </a:p>
          <a:p>
            <a:endParaRPr lang="en-US" dirty="0" smtClean="0"/>
          </a:p>
          <a:p>
            <a:r>
              <a:rPr lang="en-US" dirty="0" smtClean="0"/>
              <a:t>District Fee</a:t>
            </a:r>
            <a:endParaRPr lang="en-US" dirty="0"/>
          </a:p>
        </p:txBody>
      </p:sp>
      <p:cxnSp>
        <p:nvCxnSpPr>
          <p:cNvPr id="10" name="Straight Arrow Connector 9"/>
          <p:cNvCxnSpPr/>
          <p:nvPr/>
        </p:nvCxnSpPr>
        <p:spPr>
          <a:xfrm rot="10800000" flipV="1">
            <a:off x="5257800" y="2362200"/>
            <a:ext cx="1447800" cy="457200"/>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6553201" y="3581400"/>
            <a:ext cx="762001" cy="761999"/>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Setting up Fees</a:t>
            </a:r>
            <a:endParaRPr lang="en-US" dirty="0"/>
          </a:p>
        </p:txBody>
      </p:sp>
      <p:sp>
        <p:nvSpPr>
          <p:cNvPr id="35843" name="Rectangle 3"/>
          <p:cNvSpPr>
            <a:spLocks noGrp="1" noChangeArrowheads="1"/>
          </p:cNvSpPr>
          <p:nvPr>
            <p:ph sz="quarter" idx="4294967295"/>
          </p:nvPr>
        </p:nvSpPr>
        <p:spPr>
          <a:xfrm>
            <a:off x="6096000" y="1066800"/>
            <a:ext cx="3048000" cy="1447800"/>
          </a:xfrm>
        </p:spPr>
        <p:txBody>
          <a:bodyPr>
            <a:noAutofit/>
          </a:bodyPr>
          <a:lstStyle/>
          <a:p>
            <a:r>
              <a:rPr lang="en-US" sz="2000" dirty="0" smtClean="0"/>
              <a:t>With the E1114 release, fees can be made active or inactive using the Active checkbox.  Active fees will display in black font in the fee list while inactive fees display in red at the bottom of the list.  Fees may only be deleted if the Fee has not been assigned to anyone at any time.</a:t>
            </a:r>
          </a:p>
          <a:p>
            <a:pPr lvl="0"/>
            <a:endParaRPr lang="en-US" sz="2000" dirty="0" smtClean="0"/>
          </a:p>
        </p:txBody>
      </p:sp>
      <p:pic>
        <p:nvPicPr>
          <p:cNvPr id="22530" name="Picture 2"/>
          <p:cNvPicPr>
            <a:picLocks noChangeAspect="1" noChangeArrowheads="1"/>
          </p:cNvPicPr>
          <p:nvPr/>
        </p:nvPicPr>
        <p:blipFill>
          <a:blip r:embed="rId2" cstate="print"/>
          <a:srcRect/>
          <a:stretch>
            <a:fillRect/>
          </a:stretch>
        </p:blipFill>
        <p:spPr bwMode="auto">
          <a:xfrm>
            <a:off x="381000" y="1295400"/>
            <a:ext cx="3999622" cy="259080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2532" name="Picture 4"/>
          <p:cNvPicPr>
            <a:picLocks noChangeAspect="1" noChangeArrowheads="1"/>
          </p:cNvPicPr>
          <p:nvPr/>
        </p:nvPicPr>
        <p:blipFill>
          <a:blip r:embed="rId3" cstate="print"/>
          <a:srcRect/>
          <a:stretch>
            <a:fillRect/>
          </a:stretch>
        </p:blipFill>
        <p:spPr bwMode="auto">
          <a:xfrm>
            <a:off x="2743200" y="3962400"/>
            <a:ext cx="3076575" cy="17716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2895600" y="2362200"/>
            <a:ext cx="3143250" cy="204787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5" name="Title 4"/>
          <p:cNvSpPr>
            <a:spLocks noGrp="1"/>
          </p:cNvSpPr>
          <p:nvPr>
            <p:ph type="title"/>
          </p:nvPr>
        </p:nvSpPr>
        <p:spPr/>
        <p:txBody>
          <a:bodyPr/>
          <a:lstStyle/>
          <a:p>
            <a:r>
              <a:rPr lang="en-US" dirty="0" smtClean="0"/>
              <a:t>Fees Admin – Anatomy of a Fee</a:t>
            </a:r>
            <a:endParaRPr lang="en-US" dirty="0"/>
          </a:p>
        </p:txBody>
      </p:sp>
      <p:sp>
        <p:nvSpPr>
          <p:cNvPr id="8" name="TextBox 7"/>
          <p:cNvSpPr txBox="1"/>
          <p:nvPr/>
        </p:nvSpPr>
        <p:spPr>
          <a:xfrm>
            <a:off x="1600200" y="1134070"/>
            <a:ext cx="3200400" cy="923330"/>
          </a:xfrm>
          <a:prstGeom prst="rect">
            <a:avLst/>
          </a:prstGeom>
          <a:noFill/>
        </p:spPr>
        <p:txBody>
          <a:bodyPr wrap="square" rtlCol="0">
            <a:spAutoFit/>
          </a:bodyPr>
          <a:lstStyle/>
          <a:p>
            <a:r>
              <a:rPr lang="en-US" dirty="0" smtClean="0"/>
              <a:t>Name is required and will appear in student Fees Tab and Reports.</a:t>
            </a:r>
            <a:endParaRPr lang="en-US" dirty="0"/>
          </a:p>
        </p:txBody>
      </p:sp>
      <p:sp>
        <p:nvSpPr>
          <p:cNvPr id="9" name="TextBox 8"/>
          <p:cNvSpPr txBox="1"/>
          <p:nvPr/>
        </p:nvSpPr>
        <p:spPr>
          <a:xfrm>
            <a:off x="6019800" y="838200"/>
            <a:ext cx="2819400" cy="3139321"/>
          </a:xfrm>
          <a:prstGeom prst="rect">
            <a:avLst/>
          </a:prstGeom>
          <a:noFill/>
        </p:spPr>
        <p:txBody>
          <a:bodyPr wrap="square" rtlCol="0">
            <a:spAutoFit/>
          </a:bodyPr>
          <a:lstStyle/>
          <a:p>
            <a:r>
              <a:rPr lang="en-US" dirty="0" smtClean="0"/>
              <a:t>Unless the Fee is Variable, an Amount should be entered in standard dollars/cents format.  If fee amounts are changed on existing fees, the new amount will only apply to fees assigned </a:t>
            </a:r>
            <a:r>
              <a:rPr lang="en-US" i="1" dirty="0" smtClean="0"/>
              <a:t>after</a:t>
            </a:r>
            <a:r>
              <a:rPr lang="en-US" dirty="0" smtClean="0"/>
              <a:t> the change is made and will not affect existing fee assignments.</a:t>
            </a:r>
            <a:endParaRPr lang="en-US" dirty="0"/>
          </a:p>
        </p:txBody>
      </p:sp>
      <p:sp>
        <p:nvSpPr>
          <p:cNvPr id="10" name="TextBox 9"/>
          <p:cNvSpPr txBox="1"/>
          <p:nvPr/>
        </p:nvSpPr>
        <p:spPr>
          <a:xfrm>
            <a:off x="152400" y="2228671"/>
            <a:ext cx="2133600" cy="1200329"/>
          </a:xfrm>
          <a:prstGeom prst="rect">
            <a:avLst/>
          </a:prstGeom>
          <a:noFill/>
        </p:spPr>
        <p:txBody>
          <a:bodyPr wrap="square" rtlCol="0">
            <a:spAutoFit/>
          </a:bodyPr>
          <a:lstStyle/>
          <a:p>
            <a:r>
              <a:rPr lang="en-US" dirty="0" smtClean="0"/>
              <a:t>A School should be selected unless the fee applies to All Schools.</a:t>
            </a:r>
            <a:endParaRPr lang="en-US" dirty="0"/>
          </a:p>
        </p:txBody>
      </p:sp>
      <p:sp>
        <p:nvSpPr>
          <p:cNvPr id="11" name="TextBox 10"/>
          <p:cNvSpPr txBox="1"/>
          <p:nvPr/>
        </p:nvSpPr>
        <p:spPr>
          <a:xfrm>
            <a:off x="609600" y="4085272"/>
            <a:ext cx="2362200" cy="1477328"/>
          </a:xfrm>
          <a:prstGeom prst="rect">
            <a:avLst/>
          </a:prstGeom>
          <a:noFill/>
        </p:spPr>
        <p:txBody>
          <a:bodyPr wrap="square" rtlCol="0">
            <a:spAutoFit/>
          </a:bodyPr>
          <a:lstStyle/>
          <a:p>
            <a:r>
              <a:rPr lang="en-US" dirty="0" smtClean="0"/>
              <a:t>Fees may be assigned an Account Number.  This allows for tracking of funds for auditing purposes.</a:t>
            </a:r>
            <a:endParaRPr lang="en-US" dirty="0"/>
          </a:p>
        </p:txBody>
      </p:sp>
      <p:sp>
        <p:nvSpPr>
          <p:cNvPr id="12" name="TextBox 11"/>
          <p:cNvSpPr txBox="1"/>
          <p:nvPr/>
        </p:nvSpPr>
        <p:spPr>
          <a:xfrm>
            <a:off x="3429000" y="4648200"/>
            <a:ext cx="2133600" cy="1200329"/>
          </a:xfrm>
          <a:prstGeom prst="rect">
            <a:avLst/>
          </a:prstGeom>
          <a:noFill/>
        </p:spPr>
        <p:txBody>
          <a:bodyPr wrap="square" rtlCol="0">
            <a:spAutoFit/>
          </a:bodyPr>
          <a:lstStyle/>
          <a:p>
            <a:r>
              <a:rPr lang="en-US" dirty="0" smtClean="0"/>
              <a:t>Description is optional, but can be used in Ad hoc and other reports.</a:t>
            </a:r>
            <a:endParaRPr lang="en-US" dirty="0"/>
          </a:p>
        </p:txBody>
      </p:sp>
      <p:sp>
        <p:nvSpPr>
          <p:cNvPr id="16" name="TextBox 15"/>
          <p:cNvSpPr txBox="1"/>
          <p:nvPr/>
        </p:nvSpPr>
        <p:spPr>
          <a:xfrm>
            <a:off x="6248400" y="4419600"/>
            <a:ext cx="2133600" cy="923330"/>
          </a:xfrm>
          <a:prstGeom prst="rect">
            <a:avLst/>
          </a:prstGeom>
          <a:noFill/>
        </p:spPr>
        <p:txBody>
          <a:bodyPr wrap="square" rtlCol="0">
            <a:spAutoFit/>
          </a:bodyPr>
          <a:lstStyle/>
          <a:p>
            <a:r>
              <a:rPr lang="en-US" dirty="0" smtClean="0"/>
              <a:t>Type should be selected from the drop down menu.</a:t>
            </a:r>
            <a:endParaRPr lang="en-US" dirty="0"/>
          </a:p>
        </p:txBody>
      </p:sp>
      <p:cxnSp>
        <p:nvCxnSpPr>
          <p:cNvPr id="19" name="Straight Arrow Connector 18"/>
          <p:cNvCxnSpPr/>
          <p:nvPr/>
        </p:nvCxnSpPr>
        <p:spPr>
          <a:xfrm rot="5400000">
            <a:off x="2705100" y="2324100"/>
            <a:ext cx="9906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057400" y="2743200"/>
            <a:ext cx="914400" cy="381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209800" y="3429000"/>
            <a:ext cx="914400" cy="685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6200000" flipV="1">
            <a:off x="3276600" y="3962400"/>
            <a:ext cx="838200" cy="381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6200000" flipV="1">
            <a:off x="5181600" y="3352800"/>
            <a:ext cx="1219200" cy="762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10800000" flipV="1">
            <a:off x="5334000" y="2057399"/>
            <a:ext cx="762000" cy="7619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Fees Admin – Anatomy of a Fee</a:t>
            </a:r>
            <a:endParaRPr lang="en-US" dirty="0"/>
          </a:p>
        </p:txBody>
      </p:sp>
      <p:sp>
        <p:nvSpPr>
          <p:cNvPr id="23" name="Rectangle 3"/>
          <p:cNvSpPr>
            <a:spLocks noGrp="1" noChangeArrowheads="1"/>
          </p:cNvSpPr>
          <p:nvPr>
            <p:ph sz="quarter" idx="4294967295"/>
          </p:nvPr>
        </p:nvSpPr>
        <p:spPr>
          <a:xfrm>
            <a:off x="0" y="4800600"/>
            <a:ext cx="2819400" cy="990600"/>
          </a:xfrm>
        </p:spPr>
        <p:txBody>
          <a:bodyPr>
            <a:noAutofit/>
          </a:bodyPr>
          <a:lstStyle/>
          <a:p>
            <a:pPr marL="1588" lvl="1" indent="-1588">
              <a:buNone/>
            </a:pPr>
            <a:r>
              <a:rPr lang="en-US" sz="1600" dirty="0" smtClean="0"/>
              <a:t>If the fee should not count toward the student or household Maximum, mark the Exempted from Fee Maximums checkbox .</a:t>
            </a:r>
          </a:p>
          <a:p>
            <a:pPr lvl="1"/>
            <a:endParaRPr lang="en-US" sz="1600" dirty="0" smtClean="0"/>
          </a:p>
          <a:p>
            <a:pPr lvl="1"/>
            <a:endParaRPr lang="en-US" sz="1600" dirty="0" smtClean="0"/>
          </a:p>
        </p:txBody>
      </p:sp>
      <p:pic>
        <p:nvPicPr>
          <p:cNvPr id="23554" name="Picture 2"/>
          <p:cNvPicPr>
            <a:picLocks noChangeAspect="1" noChangeArrowheads="1"/>
          </p:cNvPicPr>
          <p:nvPr/>
        </p:nvPicPr>
        <p:blipFill>
          <a:blip r:embed="rId2" cstate="print"/>
          <a:srcRect/>
          <a:stretch>
            <a:fillRect/>
          </a:stretch>
        </p:blipFill>
        <p:spPr bwMode="auto">
          <a:xfrm>
            <a:off x="2895600" y="2362200"/>
            <a:ext cx="3143250" cy="204787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19" name="Straight Arrow Connector 18"/>
          <p:cNvCxnSpPr/>
          <p:nvPr/>
        </p:nvCxnSpPr>
        <p:spPr>
          <a:xfrm flipV="1">
            <a:off x="2362200" y="4191000"/>
            <a:ext cx="685800" cy="60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981200" y="3276600"/>
            <a:ext cx="1066800" cy="60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0800000" flipV="1">
            <a:off x="5029200" y="2743200"/>
            <a:ext cx="1371600" cy="1143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248400" y="2087940"/>
            <a:ext cx="2514600" cy="1569660"/>
          </a:xfrm>
          <a:prstGeom prst="rect">
            <a:avLst/>
          </a:prstGeom>
          <a:noFill/>
        </p:spPr>
        <p:txBody>
          <a:bodyPr wrap="square" rtlCol="0">
            <a:spAutoFit/>
          </a:bodyPr>
          <a:lstStyle/>
          <a:p>
            <a:pPr marL="1588" lvl="1" indent="-1588">
              <a:buNone/>
            </a:pPr>
            <a:r>
              <a:rPr lang="en-US" sz="1600" dirty="0" smtClean="0"/>
              <a:t>If the fee amount could vary depending on the grade level, number of students in the school and/or economic eligibility, mark the </a:t>
            </a:r>
            <a:r>
              <a:rPr lang="en-US" sz="1600" b="1" dirty="0" smtClean="0"/>
              <a:t>Variable Rate </a:t>
            </a:r>
            <a:r>
              <a:rPr lang="en-US" sz="1600" dirty="0" smtClean="0"/>
              <a:t>checkbox.</a:t>
            </a:r>
          </a:p>
        </p:txBody>
      </p:sp>
      <p:sp>
        <p:nvSpPr>
          <p:cNvPr id="25" name="TextBox 24"/>
          <p:cNvSpPr txBox="1"/>
          <p:nvPr/>
        </p:nvSpPr>
        <p:spPr>
          <a:xfrm>
            <a:off x="228600" y="1905000"/>
            <a:ext cx="2514600" cy="1569660"/>
          </a:xfrm>
          <a:prstGeom prst="rect">
            <a:avLst/>
          </a:prstGeom>
          <a:noFill/>
        </p:spPr>
        <p:txBody>
          <a:bodyPr wrap="square" rtlCol="0">
            <a:spAutoFit/>
          </a:bodyPr>
          <a:lstStyle/>
          <a:p>
            <a:pPr marL="1588" lvl="1" indent="-1588">
              <a:buNone/>
            </a:pPr>
            <a:r>
              <a:rPr lang="en-US" sz="1600" dirty="0" smtClean="0"/>
              <a:t>If the fee should only be applied to the students once during their enrollment at the school, mark the </a:t>
            </a:r>
            <a:r>
              <a:rPr lang="en-US" sz="1600" b="1" dirty="0" smtClean="0"/>
              <a:t>Assessed Only Once </a:t>
            </a:r>
            <a:r>
              <a:rPr lang="en-US" sz="1600" dirty="0" smtClean="0"/>
              <a:t>checkbox.</a:t>
            </a:r>
          </a:p>
        </p:txBody>
      </p:sp>
      <p:sp>
        <p:nvSpPr>
          <p:cNvPr id="30" name="Rectangle 3"/>
          <p:cNvSpPr txBox="1">
            <a:spLocks noChangeArrowheads="1"/>
          </p:cNvSpPr>
          <p:nvPr/>
        </p:nvSpPr>
        <p:spPr>
          <a:xfrm>
            <a:off x="5486400" y="4800600"/>
            <a:ext cx="2819400" cy="990600"/>
          </a:xfrm>
          <a:prstGeom prst="rect">
            <a:avLst/>
          </a:prstGeom>
        </p:spPr>
        <p:txBody>
          <a:bodyPr vert="horz" lIns="91440" tIns="45720" rIns="91440" bIns="45720" rtlCol="0">
            <a:noAutofit/>
          </a:bodyPr>
          <a:lstStyle/>
          <a:p>
            <a:pPr marL="1588" lvl="1" indent="-1588">
              <a:spcBef>
                <a:spcPct val="20000"/>
              </a:spcBef>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New fees</a:t>
            </a:r>
            <a:r>
              <a:rPr kumimoji="0" lang="en-US" sz="1600" b="0" i="0" u="none" strike="noStrike" kern="1200" cap="none" spc="0" normalizeH="0" noProof="0" dirty="0" smtClean="0">
                <a:ln>
                  <a:noFill/>
                </a:ln>
                <a:solidFill>
                  <a:schemeClr val="tx1"/>
                </a:solidFill>
                <a:effectLst/>
                <a:uLnTx/>
                <a:uFillTx/>
                <a:latin typeface="+mn-lt"/>
                <a:ea typeface="+mn-ea"/>
                <a:cs typeface="+mn-cs"/>
              </a:rPr>
              <a:t> will default to Active.  If the fee should not be active, deselect this option</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32" name="Straight Arrow Connector 31"/>
          <p:cNvCxnSpPr/>
          <p:nvPr/>
        </p:nvCxnSpPr>
        <p:spPr>
          <a:xfrm rot="10800000">
            <a:off x="5029200" y="4191000"/>
            <a:ext cx="685800" cy="6096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TotalTime>
  <Words>2767</Words>
  <Application>Microsoft Office PowerPoint</Application>
  <PresentationFormat>On-screen Show (4:3)</PresentationFormat>
  <Paragraphs>184</Paragraphs>
  <Slides>41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Standarddesign</vt:lpstr>
      <vt:lpstr>Clip</vt:lpstr>
      <vt:lpstr>Fees</vt:lpstr>
      <vt:lpstr>Agenda</vt:lpstr>
      <vt:lpstr>Agenda</vt:lpstr>
      <vt:lpstr>Fees Logic</vt:lpstr>
      <vt:lpstr>Fees Admin – Setting up Fees</vt:lpstr>
      <vt:lpstr>Fees Admin – Setting up Fees</vt:lpstr>
      <vt:lpstr>Fees Admin – Setting up Fees</vt:lpstr>
      <vt:lpstr>Fees Admin – Anatomy of a Fee</vt:lpstr>
      <vt:lpstr>Fees Admin – Anatomy of a Fee</vt:lpstr>
      <vt:lpstr>Fees Admin – Fee Maximums</vt:lpstr>
      <vt:lpstr>Fees Admin – Fees Wizard</vt:lpstr>
      <vt:lpstr>Fees Admin – Fees Wizard</vt:lpstr>
      <vt:lpstr>Fees Admin – Posting Course Fees</vt:lpstr>
      <vt:lpstr>Student Information – Fees Tab</vt:lpstr>
      <vt:lpstr>Student Information – Fees Tab</vt:lpstr>
      <vt:lpstr>Student Information – Fees Tab</vt:lpstr>
      <vt:lpstr>Student Information – Fees Tab</vt:lpstr>
      <vt:lpstr>Student Information – Fees Tab</vt:lpstr>
      <vt:lpstr>Student Information – Fees Tab</vt:lpstr>
      <vt:lpstr>Student Information – New Fee Assignments</vt:lpstr>
      <vt:lpstr>Student Information – New Fee Assignments</vt:lpstr>
      <vt:lpstr>Student Information – New Fee Payments</vt:lpstr>
      <vt:lpstr>Student Information – New Fee Payments</vt:lpstr>
      <vt:lpstr>Student Information – New Fee Payments</vt:lpstr>
      <vt:lpstr>Student Information – Fee Adjustments</vt:lpstr>
      <vt:lpstr>Student Information – Deposits </vt:lpstr>
      <vt:lpstr>Student Information - Surplus</vt:lpstr>
      <vt:lpstr>Student Information - Refunds</vt:lpstr>
      <vt:lpstr>Student Information – Voiding Transactions</vt:lpstr>
      <vt:lpstr>Student Information – Voiding Transactions</vt:lpstr>
      <vt:lpstr>Reports – Fees Report</vt:lpstr>
      <vt:lpstr>Reports – Fee Audit</vt:lpstr>
      <vt:lpstr>Reports – Fee Audit</vt:lpstr>
      <vt:lpstr>Reports – Fee Audit</vt:lpstr>
      <vt:lpstr>Reports – Fee Billing Batch</vt:lpstr>
      <vt:lpstr>Reports – Fee Billing Batch</vt:lpstr>
      <vt:lpstr>Reports – Fee Receivable Summary</vt:lpstr>
      <vt:lpstr>Reports – Fee Receivable Summary</vt:lpstr>
      <vt:lpstr>Review</vt:lpstr>
      <vt:lpstr>Review</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Melissa E. Shields</dc:creator>
  <cp:lastModifiedBy>Melissa E. Shields</cp:lastModifiedBy>
  <cp:revision>39</cp:revision>
  <dcterms:created xsi:type="dcterms:W3CDTF">2011-02-07T05:03:34Z</dcterms:created>
  <dcterms:modified xsi:type="dcterms:W3CDTF">2011-11-09T05:11:30Z</dcterms:modified>
</cp:coreProperties>
</file>